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9" r:id="rId3"/>
  </p:sldMasterIdLst>
  <p:notesMasterIdLst>
    <p:notesMasterId r:id="rId73"/>
  </p:notesMasterIdLst>
  <p:sldIdLst>
    <p:sldId id="484" r:id="rId4"/>
    <p:sldId id="1364" r:id="rId5"/>
    <p:sldId id="261" r:id="rId6"/>
    <p:sldId id="1334" r:id="rId7"/>
    <p:sldId id="270" r:id="rId8"/>
    <p:sldId id="271" r:id="rId9"/>
    <p:sldId id="269" r:id="rId10"/>
    <p:sldId id="529" r:id="rId11"/>
    <p:sldId id="506" r:id="rId12"/>
    <p:sldId id="485" r:id="rId13"/>
    <p:sldId id="1366" r:id="rId14"/>
    <p:sldId id="488" r:id="rId15"/>
    <p:sldId id="486" r:id="rId16"/>
    <p:sldId id="487" r:id="rId17"/>
    <p:sldId id="489" r:id="rId18"/>
    <p:sldId id="490" r:id="rId19"/>
    <p:sldId id="491" r:id="rId20"/>
    <p:sldId id="495" r:id="rId21"/>
    <p:sldId id="492" r:id="rId22"/>
    <p:sldId id="496" r:id="rId23"/>
    <p:sldId id="499" r:id="rId24"/>
    <p:sldId id="1339" r:id="rId25"/>
    <p:sldId id="1342" r:id="rId26"/>
    <p:sldId id="530" r:id="rId27"/>
    <p:sldId id="501" r:id="rId28"/>
    <p:sldId id="1365" r:id="rId29"/>
    <p:sldId id="500" r:id="rId30"/>
    <p:sldId id="502" r:id="rId31"/>
    <p:sldId id="503" r:id="rId32"/>
    <p:sldId id="504" r:id="rId33"/>
    <p:sldId id="505" r:id="rId34"/>
    <p:sldId id="508" r:id="rId35"/>
    <p:sldId id="507" r:id="rId36"/>
    <p:sldId id="513" r:id="rId37"/>
    <p:sldId id="514" r:id="rId38"/>
    <p:sldId id="509" r:id="rId39"/>
    <p:sldId id="510" r:id="rId40"/>
    <p:sldId id="511" r:id="rId41"/>
    <p:sldId id="512" r:id="rId42"/>
    <p:sldId id="515" r:id="rId43"/>
    <p:sldId id="517" r:id="rId44"/>
    <p:sldId id="518" r:id="rId45"/>
    <p:sldId id="389" r:id="rId46"/>
    <p:sldId id="533" r:id="rId47"/>
    <p:sldId id="532" r:id="rId48"/>
    <p:sldId id="519" r:id="rId49"/>
    <p:sldId id="520" r:id="rId50"/>
    <p:sldId id="521" r:id="rId51"/>
    <p:sldId id="522" r:id="rId52"/>
    <p:sldId id="523" r:id="rId53"/>
    <p:sldId id="524" r:id="rId54"/>
    <p:sldId id="526" r:id="rId55"/>
    <p:sldId id="525" r:id="rId56"/>
    <p:sldId id="527" r:id="rId57"/>
    <p:sldId id="528" r:id="rId58"/>
    <p:sldId id="1369" r:id="rId59"/>
    <p:sldId id="1370" r:id="rId60"/>
    <p:sldId id="1371" r:id="rId61"/>
    <p:sldId id="1367" r:id="rId62"/>
    <p:sldId id="341" r:id="rId63"/>
    <p:sldId id="477" r:id="rId64"/>
    <p:sldId id="475" r:id="rId65"/>
    <p:sldId id="476" r:id="rId66"/>
    <p:sldId id="478" r:id="rId67"/>
    <p:sldId id="479" r:id="rId68"/>
    <p:sldId id="483" r:id="rId69"/>
    <p:sldId id="480" r:id="rId70"/>
    <p:sldId id="482" r:id="rId71"/>
    <p:sldId id="481" r:id="rId72"/>
  </p:sldIdLst>
  <p:sldSz cx="20104100" cy="11309350"/>
  <p:notesSz cx="20104100" cy="113093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FDD7F5"/>
    <a:srgbClr val="D5FAFF"/>
    <a:srgbClr val="0000FF"/>
    <a:srgbClr val="99FF33"/>
    <a:srgbClr val="3333FF"/>
    <a:srgbClr val="FFFFCC"/>
    <a:srgbClr val="FFFF66"/>
    <a:srgbClr val="33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3" autoAdjust="0"/>
    <p:restoredTop sz="76146" autoAdjust="0"/>
  </p:normalViewPr>
  <p:slideViewPr>
    <p:cSldViewPr>
      <p:cViewPr varScale="1">
        <p:scale>
          <a:sx n="53" d="100"/>
          <a:sy n="53" d="100"/>
        </p:scale>
        <p:origin x="1248"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EA31A05F-5611-4786-AF33-BE35705EEF26}" type="datetimeFigureOut">
              <a:rPr lang="zh-CN" altLang="en-US" smtClean="0"/>
              <a:t>2021/5/27</a:t>
            </a:fld>
            <a:endParaRPr lang="zh-CN" altLang="en-US"/>
          </a:p>
        </p:txBody>
      </p:sp>
      <p:sp>
        <p:nvSpPr>
          <p:cNvPr id="4" name="幻灯片图像占位符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87FCE144-D5A4-4C71-9FB6-2A256C7E9935}" type="slidenum">
              <a:rPr lang="zh-CN" altLang="en-US" smtClean="0"/>
              <a:t>‹#›</a:t>
            </a:fld>
            <a:endParaRPr lang="zh-CN" altLang="en-US"/>
          </a:p>
        </p:txBody>
      </p:sp>
    </p:spTree>
    <p:extLst>
      <p:ext uri="{BB962C8B-B14F-4D97-AF65-F5344CB8AC3E}">
        <p14:creationId xmlns:p14="http://schemas.microsoft.com/office/powerpoint/2010/main" val="180840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在预训练模型上做的</a:t>
            </a:r>
            <a:r>
              <a:rPr lang="en-US" altLang="zh-CN" dirty="0"/>
              <a:t>few shot</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a:t>
            </a:fld>
            <a:endParaRPr lang="zh-CN" altLang="en-US"/>
          </a:p>
        </p:txBody>
      </p:sp>
    </p:spTree>
    <p:extLst>
      <p:ext uri="{BB962C8B-B14F-4D97-AF65-F5344CB8AC3E}">
        <p14:creationId xmlns:p14="http://schemas.microsoft.com/office/powerpoint/2010/main" val="3344168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12</a:t>
            </a:fld>
            <a:endParaRPr lang="zh-CN" altLang="en-US"/>
          </a:p>
        </p:txBody>
      </p:sp>
    </p:spTree>
    <p:extLst>
      <p:ext uri="{BB962C8B-B14F-4D97-AF65-F5344CB8AC3E}">
        <p14:creationId xmlns:p14="http://schemas.microsoft.com/office/powerpoint/2010/main" val="1784520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都是在</a:t>
            </a:r>
            <a:r>
              <a:rPr lang="en-US" altLang="zh-CN" dirty="0"/>
              <a:t>test</a:t>
            </a:r>
            <a:r>
              <a:rPr lang="zh-CN" altLang="en-US" dirty="0"/>
              <a:t>过程中进行的</a:t>
            </a:r>
            <a:endParaRPr lang="en-US" altLang="zh-CN" dirty="0"/>
          </a:p>
          <a:p>
            <a:r>
              <a:rPr lang="en-US" altLang="zh-CN" dirty="0"/>
              <a:t>X*</a:t>
            </a:r>
            <a:r>
              <a:rPr lang="zh-CN" altLang="en-US" dirty="0"/>
              <a:t>，</a:t>
            </a:r>
            <a:r>
              <a:rPr lang="en-US" altLang="zh-CN" dirty="0"/>
              <a:t>y*</a:t>
            </a:r>
            <a:r>
              <a:rPr lang="zh-CN" altLang="en-US" dirty="0"/>
              <a:t>：</a:t>
            </a:r>
            <a:r>
              <a:rPr lang="en-US" altLang="zh-CN" dirty="0"/>
              <a:t>query set</a:t>
            </a:r>
          </a:p>
          <a:p>
            <a:r>
              <a:rPr lang="en-US" altLang="zh-CN" dirty="0"/>
              <a:t>Ds</a:t>
            </a:r>
            <a:r>
              <a:rPr lang="zh-CN" altLang="en-US" dirty="0"/>
              <a:t>：</a:t>
            </a:r>
            <a:r>
              <a:rPr lang="en-US" altLang="zh-CN" dirty="0"/>
              <a:t>support set </a:t>
            </a:r>
            <a:r>
              <a:rPr lang="zh-CN" altLang="en-US" dirty="0"/>
              <a:t>。</a:t>
            </a:r>
            <a:endParaRPr lang="en-US" altLang="zh-CN" dirty="0"/>
          </a:p>
          <a:p>
            <a:r>
              <a:rPr lang="en-US" altLang="zh-CN" dirty="0"/>
              <a:t>Clean</a:t>
            </a:r>
            <a:r>
              <a:rPr lang="zh-CN" altLang="en-US" dirty="0"/>
              <a:t>是正常的。利用</a:t>
            </a:r>
            <a:r>
              <a:rPr lang="en-US" altLang="zh-CN" dirty="0"/>
              <a:t>support set</a:t>
            </a:r>
            <a:r>
              <a:rPr lang="zh-CN" altLang="en-US" dirty="0"/>
              <a:t>来训练获取某些信息，然后用这些信息来帮助测试集进行测试</a:t>
            </a:r>
            <a:endParaRPr lang="en-US" altLang="zh-CN" dirty="0"/>
          </a:p>
          <a:p>
            <a:r>
              <a:rPr lang="zh-CN" altLang="en-US" dirty="0"/>
              <a:t>这张是</a:t>
            </a:r>
            <a:r>
              <a:rPr lang="en-US" altLang="zh-CN" dirty="0"/>
              <a:t>support attack,</a:t>
            </a:r>
            <a:r>
              <a:rPr lang="zh-CN" altLang="en-US" dirty="0"/>
              <a:t>对</a:t>
            </a:r>
            <a:r>
              <a:rPr lang="en-US" altLang="zh-CN" dirty="0"/>
              <a:t>support set</a:t>
            </a:r>
            <a:r>
              <a:rPr lang="zh-CN" altLang="en-US" dirty="0"/>
              <a:t>中的输入进行扰动从而攻击模型</a:t>
            </a:r>
            <a:endParaRPr lang="en-US" altLang="zh-CN" dirty="0"/>
          </a:p>
          <a:p>
            <a:r>
              <a:rPr lang="zh-CN" altLang="en-US" dirty="0"/>
              <a:t>扰动</a:t>
            </a:r>
            <a:r>
              <a:rPr lang="en-US" altLang="zh-CN" dirty="0"/>
              <a:t>support set</a:t>
            </a:r>
            <a:r>
              <a:rPr lang="zh-CN" altLang="en-US" dirty="0"/>
              <a:t>来使相应的</a:t>
            </a:r>
            <a:r>
              <a:rPr lang="en-US" altLang="zh-CN" dirty="0"/>
              <a:t>query set</a:t>
            </a:r>
            <a:r>
              <a:rPr lang="zh-CN" altLang="en-US" dirty="0"/>
              <a:t>来分类错误，这些都是在</a:t>
            </a:r>
            <a:r>
              <a:rPr lang="en-US" altLang="zh-CN" dirty="0"/>
              <a:t>meta test</a:t>
            </a:r>
            <a:r>
              <a:rPr lang="zh-CN" altLang="en-US" dirty="0"/>
              <a:t>的时候做的</a:t>
            </a:r>
            <a:endParaRPr lang="en-US" altLang="zh-CN"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13</a:t>
            </a:fld>
            <a:endParaRPr lang="zh-CN" altLang="en-US"/>
          </a:p>
        </p:txBody>
      </p:sp>
    </p:spTree>
    <p:extLst>
      <p:ext uri="{BB962C8B-B14F-4D97-AF65-F5344CB8AC3E}">
        <p14:creationId xmlns:p14="http://schemas.microsoft.com/office/powerpoint/2010/main" val="414678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14</a:t>
            </a:fld>
            <a:endParaRPr lang="zh-CN" altLang="en-US"/>
          </a:p>
        </p:txBody>
      </p:sp>
    </p:spTree>
    <p:extLst>
      <p:ext uri="{BB962C8B-B14F-4D97-AF65-F5344CB8AC3E}">
        <p14:creationId xmlns:p14="http://schemas.microsoft.com/office/powerpoint/2010/main" val="2686561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15</a:t>
            </a:fld>
            <a:endParaRPr lang="zh-CN" altLang="en-US"/>
          </a:p>
        </p:txBody>
      </p:sp>
    </p:spTree>
    <p:extLst>
      <p:ext uri="{BB962C8B-B14F-4D97-AF65-F5344CB8AC3E}">
        <p14:creationId xmlns:p14="http://schemas.microsoft.com/office/powerpoint/2010/main" val="38012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16</a:t>
            </a:fld>
            <a:endParaRPr lang="zh-CN" altLang="en-US"/>
          </a:p>
        </p:txBody>
      </p:sp>
    </p:spTree>
    <p:extLst>
      <p:ext uri="{BB962C8B-B14F-4D97-AF65-F5344CB8AC3E}">
        <p14:creationId xmlns:p14="http://schemas.microsoft.com/office/powerpoint/2010/main" val="478502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有目标攻击的时候用</a:t>
            </a:r>
            <a:r>
              <a:rPr lang="en-US" altLang="zh-CN" sz="1200" b="0" i="0" u="none" strike="noStrike" kern="1200" baseline="0" dirty="0">
                <a:solidFill>
                  <a:schemeClr val="tx1"/>
                </a:solidFill>
                <a:latin typeface="+mn-lt"/>
                <a:ea typeface="+mn-ea"/>
                <a:cs typeface="+mn-cs"/>
              </a:rPr>
              <a:t>all</a:t>
            </a:r>
            <a:r>
              <a:rPr lang="zh-CN" altLang="en-US" sz="1200" b="0" i="0" u="none" strike="noStrike" kern="1200" baseline="0" dirty="0">
                <a:solidFill>
                  <a:schemeClr val="tx1"/>
                </a:solidFill>
                <a:latin typeface="+mn-lt"/>
                <a:ea typeface="+mn-ea"/>
                <a:cs typeface="+mn-cs"/>
              </a:rPr>
              <a:t>比较好，</a:t>
            </a:r>
          </a:p>
          <a:p>
            <a:r>
              <a:rPr lang="zh-CN" altLang="en-US" sz="1200" b="0" i="0" u="none" strike="noStrike" kern="1200" baseline="0" dirty="0">
                <a:solidFill>
                  <a:schemeClr val="tx1"/>
                </a:solidFill>
                <a:latin typeface="+mn-lt"/>
                <a:ea typeface="+mn-ea"/>
                <a:cs typeface="+mn-cs"/>
              </a:rPr>
              <a:t>无目标攻击用</a:t>
            </a:r>
            <a:r>
              <a:rPr lang="en-US" altLang="zh-CN" sz="1200" b="0" i="0" u="none" strike="noStrike" kern="1200" baseline="0" dirty="0">
                <a:solidFill>
                  <a:schemeClr val="tx1"/>
                </a:solidFill>
                <a:latin typeface="+mn-lt"/>
                <a:ea typeface="+mn-ea"/>
                <a:cs typeface="+mn-cs"/>
              </a:rPr>
              <a:t>single</a:t>
            </a:r>
            <a:r>
              <a:rPr lang="zh-CN" altLang="en-US" sz="1200" b="0" i="0" u="none" strike="noStrike" kern="1200" baseline="0" dirty="0">
                <a:solidFill>
                  <a:schemeClr val="tx1"/>
                </a:solidFill>
                <a:latin typeface="+mn-lt"/>
                <a:ea typeface="+mn-ea"/>
                <a:cs typeface="+mn-cs"/>
              </a:rPr>
              <a:t>比较好</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17</a:t>
            </a:fld>
            <a:endParaRPr lang="zh-CN" altLang="en-US"/>
          </a:p>
        </p:txBody>
      </p:sp>
    </p:spTree>
    <p:extLst>
      <p:ext uri="{BB962C8B-B14F-4D97-AF65-F5344CB8AC3E}">
        <p14:creationId xmlns:p14="http://schemas.microsoft.com/office/powerpoint/2010/main" val="3880734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lnSpc>
                <a:spcPct val="150000"/>
              </a:lnSpc>
              <a:buClr>
                <a:srgbClr val="0000FF"/>
              </a:buClr>
              <a:buFont typeface="Wingdings" panose="05000000000000000000" pitchFamily="2" charset="2"/>
              <a:buNone/>
            </a:pPr>
            <a:r>
              <a:rPr lang="en-US" altLang="zh-CN" sz="4400" dirty="0">
                <a:latin typeface="Gill Sans MT" panose="020B0502020104020203" pitchFamily="34" charset="0"/>
              </a:rPr>
              <a:t>Seed query dataset</a:t>
            </a:r>
            <a:r>
              <a:rPr lang="zh-CN" altLang="en-US" sz="4400" dirty="0">
                <a:latin typeface="Gill Sans MT" panose="020B0502020104020203" pitchFamily="34" charset="0"/>
              </a:rPr>
              <a:t>是测试的看看扰动有没有如我们所愿</a:t>
            </a:r>
            <a:endParaRPr lang="en-US" altLang="zh-CN" sz="4400" dirty="0">
              <a:latin typeface="Gill Sans MT" panose="020B0502020104020203" pitchFamily="34" charset="0"/>
            </a:endParaRPr>
          </a:p>
        </p:txBody>
      </p:sp>
      <p:sp>
        <p:nvSpPr>
          <p:cNvPr id="4" name="灯片编号占位符 3"/>
          <p:cNvSpPr>
            <a:spLocks noGrp="1"/>
          </p:cNvSpPr>
          <p:nvPr>
            <p:ph type="sldNum" sz="quarter" idx="5"/>
          </p:nvPr>
        </p:nvSpPr>
        <p:spPr/>
        <p:txBody>
          <a:bodyPr/>
          <a:lstStyle/>
          <a:p>
            <a:fld id="{87FCE144-D5A4-4C71-9FB6-2A256C7E9935}" type="slidenum">
              <a:rPr lang="zh-CN" altLang="en-US" smtClean="0"/>
              <a:t>18</a:t>
            </a:fld>
            <a:endParaRPr lang="zh-CN" altLang="en-US"/>
          </a:p>
        </p:txBody>
      </p:sp>
    </p:spTree>
    <p:extLst>
      <p:ext uri="{BB962C8B-B14F-4D97-AF65-F5344CB8AC3E}">
        <p14:creationId xmlns:p14="http://schemas.microsoft.com/office/powerpoint/2010/main" val="2820144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使用种子</a:t>
            </a:r>
            <a:r>
              <a:rPr lang="en-US" altLang="zh-CN" dirty="0"/>
              <a:t>query</a:t>
            </a:r>
            <a:r>
              <a:rPr lang="zh-CN" altLang="en-US" dirty="0"/>
              <a:t>集来产生对抗支持集，然后在种子</a:t>
            </a:r>
            <a:r>
              <a:rPr lang="en-US" altLang="zh-CN" dirty="0"/>
              <a:t>query</a:t>
            </a:r>
            <a:r>
              <a:rPr lang="zh-CN" altLang="en-US" dirty="0"/>
              <a:t>集上的测试是</a:t>
            </a:r>
            <a:r>
              <a:rPr lang="en-US" altLang="zh-CN" dirty="0"/>
              <a:t>support specific</a:t>
            </a:r>
            <a:r>
              <a:rPr lang="zh-CN" altLang="en-US" dirty="0"/>
              <a:t>，在不可见的</a:t>
            </a:r>
            <a:r>
              <a:rPr lang="en-US" altLang="zh-CN" dirty="0"/>
              <a:t>query</a:t>
            </a:r>
            <a:r>
              <a:rPr lang="zh-CN" altLang="en-US" dirty="0"/>
              <a:t>上测试是</a:t>
            </a:r>
            <a:r>
              <a:rPr lang="en-US" altLang="zh-CN" dirty="0"/>
              <a:t>general</a:t>
            </a:r>
          </a:p>
          <a:p>
            <a:r>
              <a:rPr lang="en-US" altLang="zh-CN" sz="1200" dirty="0">
                <a:latin typeface="+mn-ea"/>
              </a:rPr>
              <a:t>support specific</a:t>
            </a:r>
            <a:r>
              <a:rPr lang="zh-CN" altLang="en-US" sz="1200" dirty="0">
                <a:latin typeface="+mn-ea"/>
              </a:rPr>
              <a:t>相当于测试用的（好像都是</a:t>
            </a:r>
            <a:r>
              <a:rPr lang="en-US" altLang="zh-CN" sz="1200" dirty="0">
                <a:latin typeface="+mn-ea"/>
              </a:rPr>
              <a:t>100%</a:t>
            </a:r>
            <a:r>
              <a:rPr lang="zh-CN" altLang="en-US" sz="1200" dirty="0">
                <a:latin typeface="+mn-ea"/>
              </a:rPr>
              <a:t>）</a:t>
            </a:r>
            <a:endParaRPr lang="en-US" altLang="zh-CN" dirty="0"/>
          </a:p>
          <a:p>
            <a:endParaRPr lang="en-US" altLang="zh-CN" dirty="0"/>
          </a:p>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19</a:t>
            </a:fld>
            <a:endParaRPr lang="zh-CN" altLang="en-US"/>
          </a:p>
        </p:txBody>
      </p:sp>
    </p:spTree>
    <p:extLst>
      <p:ext uri="{BB962C8B-B14F-4D97-AF65-F5344CB8AC3E}">
        <p14:creationId xmlns:p14="http://schemas.microsoft.com/office/powerpoint/2010/main" val="1443683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20</a:t>
            </a:fld>
            <a:endParaRPr lang="zh-CN" altLang="en-US"/>
          </a:p>
        </p:txBody>
      </p:sp>
    </p:spTree>
    <p:extLst>
      <p:ext uri="{BB962C8B-B14F-4D97-AF65-F5344CB8AC3E}">
        <p14:creationId xmlns:p14="http://schemas.microsoft.com/office/powerpoint/2010/main" val="17873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，这个也是一个做攻击的，不过是在</a:t>
            </a:r>
            <a:r>
              <a:rPr lang="en-US" altLang="zh-CN" dirty="0"/>
              <a:t>MAML</a:t>
            </a:r>
            <a:r>
              <a:rPr lang="zh-CN" altLang="en-US" dirty="0"/>
              <a:t>上做的。</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21</a:t>
            </a:fld>
            <a:endParaRPr lang="zh-CN" altLang="en-US"/>
          </a:p>
        </p:txBody>
      </p:sp>
    </p:spTree>
    <p:extLst>
      <p:ext uri="{BB962C8B-B14F-4D97-AF65-F5344CB8AC3E}">
        <p14:creationId xmlns:p14="http://schemas.microsoft.com/office/powerpoint/2010/main" val="3086512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need our agents to learn how to learn new tasks faster by reusing previous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Model pre-training is also one approach of meta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Very different from model pre-training</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58649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学一个比较好的初始化参数</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8573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BA5CE7F-0BDC-49CF-89A9-B94CF98D913C}" type="slidenum">
              <a:rPr lang="zh-TW" altLang="en-US" smtClean="0"/>
              <a:t>23</a:t>
            </a:fld>
            <a:endParaRPr lang="zh-TW" altLang="en-US"/>
          </a:p>
        </p:txBody>
      </p:sp>
    </p:spTree>
    <p:extLst>
      <p:ext uri="{BB962C8B-B14F-4D97-AF65-F5344CB8AC3E}">
        <p14:creationId xmlns:p14="http://schemas.microsoft.com/office/powerpoint/2010/main" val="2429293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24</a:t>
            </a:fld>
            <a:endParaRPr lang="zh-CN" altLang="en-US"/>
          </a:p>
        </p:txBody>
      </p:sp>
    </p:spTree>
    <p:extLst>
      <p:ext uri="{BB962C8B-B14F-4D97-AF65-F5344CB8AC3E}">
        <p14:creationId xmlns:p14="http://schemas.microsoft.com/office/powerpoint/2010/main" val="3723301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25</a:t>
            </a:fld>
            <a:endParaRPr lang="zh-CN" altLang="en-US"/>
          </a:p>
        </p:txBody>
      </p:sp>
    </p:spTree>
    <p:extLst>
      <p:ext uri="{BB962C8B-B14F-4D97-AF65-F5344CB8AC3E}">
        <p14:creationId xmlns:p14="http://schemas.microsoft.com/office/powerpoint/2010/main" val="2573645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26</a:t>
            </a:fld>
            <a:endParaRPr lang="zh-CN" altLang="en-US"/>
          </a:p>
        </p:txBody>
      </p:sp>
    </p:spTree>
    <p:extLst>
      <p:ext uri="{BB962C8B-B14F-4D97-AF65-F5344CB8AC3E}">
        <p14:creationId xmlns:p14="http://schemas.microsoft.com/office/powerpoint/2010/main" val="1664364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27</a:t>
            </a:fld>
            <a:endParaRPr lang="zh-CN" altLang="en-US"/>
          </a:p>
        </p:txBody>
      </p:sp>
    </p:spTree>
    <p:extLst>
      <p:ext uri="{BB962C8B-B14F-4D97-AF65-F5344CB8AC3E}">
        <p14:creationId xmlns:p14="http://schemas.microsoft.com/office/powerpoint/2010/main" val="934062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混合对抗样本和干净的样本来构建数据集</a:t>
            </a:r>
            <a:r>
              <a:rPr lang="en-US" altLang="zh-CN" dirty="0"/>
              <a:t>Di</a:t>
            </a:r>
            <a:r>
              <a:rPr lang="zh-CN" altLang="en-US" dirty="0"/>
              <a:t>和</a:t>
            </a:r>
            <a:r>
              <a:rPr lang="en-US" altLang="zh-CN" dirty="0"/>
              <a:t>Di</a:t>
            </a:r>
            <a:r>
              <a:rPr lang="zh-CN" altLang="en-US" dirty="0"/>
              <a:t>‘</a:t>
            </a:r>
            <a:r>
              <a:rPr lang="en-US" altLang="zh-CN" dirty="0"/>
              <a:t>.</a:t>
            </a:r>
          </a:p>
          <a:p>
            <a:r>
              <a:rPr lang="en-US" altLang="zh-CN" dirty="0"/>
              <a:t>Di</a:t>
            </a:r>
            <a:r>
              <a:rPr lang="zh-CN" altLang="en-US" dirty="0"/>
              <a:t>用于内层的更新，</a:t>
            </a:r>
            <a:r>
              <a:rPr lang="en-US" altLang="zh-CN" dirty="0"/>
              <a:t>DI’</a:t>
            </a:r>
            <a:r>
              <a:rPr lang="zh-CN" altLang="en-US" dirty="0"/>
              <a:t>用于</a:t>
            </a:r>
            <a:r>
              <a:rPr lang="en-US" altLang="zh-CN" dirty="0"/>
              <a:t>meta update</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28</a:t>
            </a:fld>
            <a:endParaRPr lang="zh-CN" altLang="en-US"/>
          </a:p>
        </p:txBody>
      </p:sp>
    </p:spTree>
    <p:extLst>
      <p:ext uri="{BB962C8B-B14F-4D97-AF65-F5344CB8AC3E}">
        <p14:creationId xmlns:p14="http://schemas.microsoft.com/office/powerpoint/2010/main" val="3030122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Clean-clean:</a:t>
            </a:r>
            <a:r>
              <a:rPr lang="zh-CN" altLang="en-US" dirty="0"/>
              <a:t>训练数据是干净的，测试数据是干净的</a:t>
            </a:r>
            <a:endParaRPr lang="en-US" altLang="zh-CN" dirty="0"/>
          </a:p>
          <a:p>
            <a:r>
              <a:rPr lang="en-US" altLang="zh-CN" dirty="0"/>
              <a:t>A-B</a:t>
            </a:r>
            <a:r>
              <a:rPr lang="zh-CN" altLang="en-US" dirty="0"/>
              <a:t>：</a:t>
            </a:r>
            <a:r>
              <a:rPr lang="en-US" altLang="zh-CN" dirty="0"/>
              <a:t>A</a:t>
            </a:r>
            <a:r>
              <a:rPr lang="zh-CN" altLang="en-US" dirty="0"/>
              <a:t>代表训练数据的样式，</a:t>
            </a:r>
            <a:r>
              <a:rPr lang="en-US" altLang="zh-CN" dirty="0"/>
              <a:t>B</a:t>
            </a:r>
            <a:r>
              <a:rPr lang="zh-CN" altLang="en-US" dirty="0"/>
              <a:t>代表测试数据的样式</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29</a:t>
            </a:fld>
            <a:endParaRPr lang="zh-CN" altLang="en-US"/>
          </a:p>
        </p:txBody>
      </p:sp>
    </p:spTree>
    <p:extLst>
      <p:ext uri="{BB962C8B-B14F-4D97-AF65-F5344CB8AC3E}">
        <p14:creationId xmlns:p14="http://schemas.microsoft.com/office/powerpoint/2010/main" val="270291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40%-clean:</a:t>
            </a:r>
            <a:r>
              <a:rPr lang="zh-CN" altLang="en-US" dirty="0"/>
              <a:t>每个类</a:t>
            </a:r>
            <a:r>
              <a:rPr lang="en-US" altLang="zh-CN" dirty="0"/>
              <a:t>40%</a:t>
            </a:r>
            <a:r>
              <a:rPr lang="zh-CN" altLang="en-US" dirty="0"/>
              <a:t>的样本是对抗性的，剩下</a:t>
            </a:r>
            <a:r>
              <a:rPr lang="en-US" altLang="zh-CN" dirty="0"/>
              <a:t>60%</a:t>
            </a:r>
            <a:r>
              <a:rPr lang="zh-CN" altLang="en-US" dirty="0"/>
              <a:t>是干净的</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30</a:t>
            </a:fld>
            <a:endParaRPr lang="zh-CN" altLang="en-US"/>
          </a:p>
        </p:txBody>
      </p:sp>
    </p:spTree>
    <p:extLst>
      <p:ext uri="{BB962C8B-B14F-4D97-AF65-F5344CB8AC3E}">
        <p14:creationId xmlns:p14="http://schemas.microsoft.com/office/powerpoint/2010/main" val="2638432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我们的模型在几次梯度更新后急剧下降，并在元测试期间稳定在小值（更新较快？</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31</a:t>
            </a:fld>
            <a:endParaRPr lang="zh-CN" altLang="en-US"/>
          </a:p>
        </p:txBody>
      </p:sp>
    </p:spTree>
    <p:extLst>
      <p:ext uri="{BB962C8B-B14F-4D97-AF65-F5344CB8AC3E}">
        <p14:creationId xmlns:p14="http://schemas.microsoft.com/office/powerpoint/2010/main" val="318276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BA5CE7F-0BDC-49CF-89A9-B94CF98D913C}" type="slidenum">
              <a:rPr lang="zh-TW" altLang="en-US" smtClean="0"/>
              <a:t>4</a:t>
            </a:fld>
            <a:endParaRPr lang="zh-TW" altLang="en-US"/>
          </a:p>
        </p:txBody>
      </p:sp>
    </p:spTree>
    <p:extLst>
      <p:ext uri="{BB962C8B-B14F-4D97-AF65-F5344CB8AC3E}">
        <p14:creationId xmlns:p14="http://schemas.microsoft.com/office/powerpoint/2010/main" val="1071684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在预训练模型上做的</a:t>
            </a:r>
            <a:r>
              <a:rPr lang="en-US" altLang="zh-CN" dirty="0"/>
              <a:t>few shot</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32</a:t>
            </a:fld>
            <a:endParaRPr lang="zh-CN" altLang="en-US"/>
          </a:p>
        </p:txBody>
      </p:sp>
    </p:spTree>
    <p:extLst>
      <p:ext uri="{BB962C8B-B14F-4D97-AF65-F5344CB8AC3E}">
        <p14:creationId xmlns:p14="http://schemas.microsoft.com/office/powerpoint/2010/main" val="1986960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ADML</a:t>
            </a:r>
            <a:r>
              <a:rPr lang="zh-CN" altLang="en-US" dirty="0"/>
              <a:t>进行对比发现</a:t>
            </a:r>
            <a:r>
              <a:rPr lang="en-US" altLang="zh-CN" dirty="0"/>
              <a:t>far from state-of-art</a:t>
            </a:r>
          </a:p>
          <a:p>
            <a:r>
              <a:rPr lang="en-US" altLang="zh-CN" dirty="0"/>
              <a:t>ADML</a:t>
            </a:r>
            <a:r>
              <a:rPr lang="zh-CN" altLang="en-US" dirty="0"/>
              <a:t>原论文里是一个很弱的攻击，我们用较强的攻击发现性能不太好</a:t>
            </a:r>
            <a:endParaRPr lang="en-US" altLang="zh-CN" dirty="0"/>
          </a:p>
          <a:p>
            <a:r>
              <a:rPr lang="en-US" altLang="zh-CN" dirty="0"/>
              <a:t>R2-D2</a:t>
            </a:r>
            <a:r>
              <a:rPr lang="zh-CN" altLang="en-US" dirty="0"/>
              <a:t>：传统的元训练方式，不过基学习器中的分类方法是岭回归</a:t>
            </a:r>
            <a:r>
              <a:rPr lang="zh-CN" altLang="en-US" sz="1200" b="0" i="0" kern="1200" dirty="0">
                <a:solidFill>
                  <a:schemeClr val="tx1"/>
                </a:solidFill>
                <a:effectLst/>
                <a:latin typeface="+mn-lt"/>
                <a:ea typeface="+mn-ea"/>
                <a:cs typeface="+mn-cs"/>
              </a:rPr>
              <a:t>和逻辑回归</a:t>
            </a:r>
            <a:endParaRPr lang="en-US" altLang="zh-CN" dirty="0"/>
          </a:p>
          <a:p>
            <a:r>
              <a:rPr lang="zh-CN" altLang="en-US" dirty="0"/>
              <a:t>引入对抗学习的原因：</a:t>
            </a:r>
            <a:endParaRPr lang="en-US" altLang="zh-CN" dirty="0"/>
          </a:p>
          <a:p>
            <a:r>
              <a:rPr lang="en-US" altLang="zh-CN" dirty="0"/>
              <a:t>1. </a:t>
            </a:r>
            <a:r>
              <a:rPr lang="zh-CN" altLang="en-US" dirty="0"/>
              <a:t>目前对抗学习的算法不能满足需求</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33</a:t>
            </a:fld>
            <a:endParaRPr lang="zh-CN" altLang="en-US"/>
          </a:p>
        </p:txBody>
      </p:sp>
    </p:spTree>
    <p:extLst>
      <p:ext uri="{BB962C8B-B14F-4D97-AF65-F5344CB8AC3E}">
        <p14:creationId xmlns:p14="http://schemas.microsoft.com/office/powerpoint/2010/main" val="902412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大多数</a:t>
            </a:r>
            <a:r>
              <a:rPr lang="en-US" altLang="zh-CN" dirty="0"/>
              <a:t>meta-learning</a:t>
            </a:r>
            <a:r>
              <a:rPr lang="zh-CN" altLang="en-US" dirty="0"/>
              <a:t>的方法不能抵挡攻击</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34</a:t>
            </a:fld>
            <a:endParaRPr lang="zh-CN" altLang="en-US"/>
          </a:p>
        </p:txBody>
      </p:sp>
    </p:spTree>
    <p:extLst>
      <p:ext uri="{BB962C8B-B14F-4D97-AF65-F5344CB8AC3E}">
        <p14:creationId xmlns:p14="http://schemas.microsoft.com/office/powerpoint/2010/main" val="212517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大多数</a:t>
            </a:r>
            <a:r>
              <a:rPr lang="en-US" altLang="zh-CN" dirty="0"/>
              <a:t>meta-learning</a:t>
            </a:r>
            <a:r>
              <a:rPr lang="zh-CN" altLang="en-US" dirty="0"/>
              <a:t>的方法不能抵挡攻击</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35</a:t>
            </a:fld>
            <a:endParaRPr lang="zh-CN" altLang="en-US"/>
          </a:p>
        </p:txBody>
      </p:sp>
    </p:spTree>
    <p:extLst>
      <p:ext uri="{BB962C8B-B14F-4D97-AF65-F5344CB8AC3E}">
        <p14:creationId xmlns:p14="http://schemas.microsoft.com/office/powerpoint/2010/main" val="2803292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36</a:t>
            </a:fld>
            <a:endParaRPr lang="zh-CN" altLang="en-US"/>
          </a:p>
        </p:txBody>
      </p:sp>
    </p:spTree>
    <p:extLst>
      <p:ext uri="{BB962C8B-B14F-4D97-AF65-F5344CB8AC3E}">
        <p14:creationId xmlns:p14="http://schemas.microsoft.com/office/powerpoint/2010/main" val="1287812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37</a:t>
            </a:fld>
            <a:endParaRPr lang="zh-CN" altLang="en-US"/>
          </a:p>
        </p:txBody>
      </p:sp>
    </p:spTree>
    <p:extLst>
      <p:ext uri="{BB962C8B-B14F-4D97-AF65-F5344CB8AC3E}">
        <p14:creationId xmlns:p14="http://schemas.microsoft.com/office/powerpoint/2010/main" val="397391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38</a:t>
            </a:fld>
            <a:endParaRPr lang="zh-CN" altLang="en-US"/>
          </a:p>
        </p:txBody>
      </p:sp>
    </p:spTree>
    <p:extLst>
      <p:ext uri="{BB962C8B-B14F-4D97-AF65-F5344CB8AC3E}">
        <p14:creationId xmlns:p14="http://schemas.microsoft.com/office/powerpoint/2010/main" val="2701384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39</a:t>
            </a:fld>
            <a:endParaRPr lang="zh-CN" altLang="en-US"/>
          </a:p>
        </p:txBody>
      </p:sp>
    </p:spTree>
    <p:extLst>
      <p:ext uri="{BB962C8B-B14F-4D97-AF65-F5344CB8AC3E}">
        <p14:creationId xmlns:p14="http://schemas.microsoft.com/office/powerpoint/2010/main" val="2884468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查询数据上的损失值表示对支持数据进行微调后测试数据的性能，扰动查询数据的低损耗代表了微调后对测试数据的鲁棒准确性。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在元学习的内环中对支持数据进行对抗攻击并不能提高对抗查询的性能</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40</a:t>
            </a:fld>
            <a:endParaRPr lang="zh-CN" altLang="en-US"/>
          </a:p>
        </p:txBody>
      </p:sp>
    </p:spTree>
    <p:extLst>
      <p:ext uri="{BB962C8B-B14F-4D97-AF65-F5344CB8AC3E}">
        <p14:creationId xmlns:p14="http://schemas.microsoft.com/office/powerpoint/2010/main" val="369304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在元学习的内环中对支持数据进行对抗攻击并不能提高对抗查询的性能</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41</a:t>
            </a:fld>
            <a:endParaRPr lang="zh-CN" altLang="en-US"/>
          </a:p>
        </p:txBody>
      </p:sp>
    </p:spTree>
    <p:extLst>
      <p:ext uri="{BB962C8B-B14F-4D97-AF65-F5344CB8AC3E}">
        <p14:creationId xmlns:p14="http://schemas.microsoft.com/office/powerpoint/2010/main" val="117422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solidFill>
                  <a:srgbClr val="0000FF"/>
                </a:solidFill>
              </a:rPr>
              <a:t>Widely considered in </a:t>
            </a:r>
          </a:p>
          <a:p>
            <a:r>
              <a:rPr lang="en-US" altLang="zh-TW" sz="1200" dirty="0">
                <a:solidFill>
                  <a:srgbClr val="0000FF"/>
                </a:solidFill>
              </a:rPr>
              <a:t>few-shot learning</a:t>
            </a:r>
            <a:endParaRPr lang="zh-TW" altLang="en-US" sz="1200" dirty="0">
              <a:solidFill>
                <a:srgbClr val="0000FF"/>
              </a:solidFill>
            </a:endParaRPr>
          </a:p>
          <a:p>
            <a:endParaRPr lang="zh-TW" altLang="en-US" dirty="0"/>
          </a:p>
        </p:txBody>
      </p:sp>
      <p:sp>
        <p:nvSpPr>
          <p:cNvPr id="4" name="投影片編號版面配置區 3"/>
          <p:cNvSpPr>
            <a:spLocks noGrp="1"/>
          </p:cNvSpPr>
          <p:nvPr>
            <p:ph type="sldNum" sz="quarter" idx="5"/>
          </p:nvPr>
        </p:nvSpPr>
        <p:spPr/>
        <p:txBody>
          <a:bodyPr/>
          <a:lstStyle/>
          <a:p>
            <a:fld id="{FBA5CE7F-0BDC-49CF-89A9-B94CF98D913C}" type="slidenum">
              <a:rPr lang="zh-TW" altLang="en-US" smtClean="0"/>
              <a:t>6</a:t>
            </a:fld>
            <a:endParaRPr lang="zh-TW" altLang="en-US"/>
          </a:p>
        </p:txBody>
      </p:sp>
    </p:spTree>
    <p:extLst>
      <p:ext uri="{BB962C8B-B14F-4D97-AF65-F5344CB8AC3E}">
        <p14:creationId xmlns:p14="http://schemas.microsoft.com/office/powerpoint/2010/main" val="253382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特征去噪块将经典去噪操作与学习到的</a:t>
            </a:r>
            <a:r>
              <a:rPr lang="en-US" altLang="zh-CN" sz="1200" b="0" i="0" u="none" strike="noStrike" kern="1200" baseline="0" dirty="0">
                <a:solidFill>
                  <a:schemeClr val="tx1"/>
                </a:solidFill>
                <a:latin typeface="+mn-lt"/>
                <a:ea typeface="+mn-ea"/>
                <a:cs typeface="+mn-cs"/>
              </a:rPr>
              <a:t>1 × 1</a:t>
            </a:r>
            <a:r>
              <a:rPr lang="zh-CN" altLang="en-US" sz="1200" b="0" i="0" u="none" strike="noStrike" kern="1200" baseline="0" dirty="0">
                <a:solidFill>
                  <a:schemeClr val="tx1"/>
                </a:solidFill>
                <a:latin typeface="+mn-lt"/>
                <a:ea typeface="+mn-ea"/>
                <a:cs typeface="+mn-cs"/>
              </a:rPr>
              <a:t>卷积配对，以降低网络各个阶段特征映射中的特征噪声，从而降低对抗攻击的成功率，但是在小的模块上没有提高健壮</a:t>
            </a:r>
          </a:p>
          <a:p>
            <a:r>
              <a:rPr lang="zh-CN" altLang="en-US" sz="1200" b="0" i="0" u="none" strike="noStrike" kern="1200" baseline="0" dirty="0">
                <a:solidFill>
                  <a:schemeClr val="tx1"/>
                </a:solidFill>
                <a:latin typeface="+mn-lt"/>
                <a:ea typeface="+mn-ea"/>
                <a:cs typeface="+mn-cs"/>
              </a:rPr>
              <a:t>性</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42</a:t>
            </a:fld>
            <a:endParaRPr lang="zh-CN" altLang="en-US"/>
          </a:p>
        </p:txBody>
      </p:sp>
    </p:spTree>
    <p:extLst>
      <p:ext uri="{BB962C8B-B14F-4D97-AF65-F5344CB8AC3E}">
        <p14:creationId xmlns:p14="http://schemas.microsoft.com/office/powerpoint/2010/main" val="34601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这篇文章是作者用</a:t>
            </a:r>
            <a:r>
              <a:rPr lang="en-US" altLang="zh-CN" dirty="0"/>
              <a:t>baseline</a:t>
            </a:r>
            <a:r>
              <a:rPr lang="zh-CN" altLang="en-US" dirty="0"/>
              <a:t>方法结果发现性价比还不错，就觉得目前评估标准存在问题，光看实验准确率没啥意义</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43</a:t>
            </a:fld>
            <a:endParaRPr lang="zh-CN" altLang="en-US"/>
          </a:p>
        </p:txBody>
      </p:sp>
    </p:spTree>
    <p:extLst>
      <p:ext uri="{BB962C8B-B14F-4D97-AF65-F5344CB8AC3E}">
        <p14:creationId xmlns:p14="http://schemas.microsoft.com/office/powerpoint/2010/main" val="2022155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Baseline</a:t>
            </a:r>
            <a:r>
              <a:rPr lang="zh-CN" altLang="en-US" dirty="0"/>
              <a:t>被严重低估了</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44</a:t>
            </a:fld>
            <a:endParaRPr lang="zh-CN" altLang="en-US"/>
          </a:p>
        </p:txBody>
      </p:sp>
    </p:spTree>
    <p:extLst>
      <p:ext uri="{BB962C8B-B14F-4D97-AF65-F5344CB8AC3E}">
        <p14:creationId xmlns:p14="http://schemas.microsoft.com/office/powerpoint/2010/main" val="1736641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由于网络设计，元学习算法在实现上的细节不同导致现在很难 做一个公平的比较。本文三个贡献：</a:t>
            </a:r>
          </a:p>
          <a:p>
            <a:r>
              <a:rPr lang="en-US" altLang="zh-CN" sz="1200" b="0" i="0" u="none" strike="noStrike" kern="1200" baseline="0" dirty="0">
                <a:solidFill>
                  <a:schemeClr val="tx1"/>
                </a:solidFill>
                <a:latin typeface="+mn-lt"/>
                <a:ea typeface="+mn-ea"/>
                <a:cs typeface="+mn-cs"/>
              </a:rPr>
              <a:t>1. </a:t>
            </a:r>
            <a:r>
              <a:rPr lang="zh-CN" altLang="en-US" sz="1200" b="0" i="0" u="none" strike="noStrike" kern="1200" baseline="0" dirty="0">
                <a:solidFill>
                  <a:schemeClr val="tx1"/>
                </a:solidFill>
                <a:latin typeface="+mn-lt"/>
                <a:ea typeface="+mn-ea"/>
                <a:cs typeface="+mn-cs"/>
              </a:rPr>
              <a:t>对几种具有代表性的少镜头分类算法进行了一致性比较分析，深度骨干减少了性能上的差异（深度比较深时模型准确性相差不大）</a:t>
            </a:r>
          </a:p>
          <a:p>
            <a:r>
              <a:rPr lang="en-US" altLang="zh-CN" sz="1200" b="0" i="0" u="none" strike="noStrike" kern="1200" baseline="0" dirty="0">
                <a:solidFill>
                  <a:schemeClr val="tx1"/>
                </a:solidFill>
                <a:latin typeface="+mn-lt"/>
                <a:ea typeface="+mn-ea"/>
                <a:cs typeface="+mn-cs"/>
              </a:rPr>
              <a:t>2. </a:t>
            </a:r>
            <a:r>
              <a:rPr lang="zh-CN" altLang="en-US" sz="1200" b="0" i="0" u="none" strike="noStrike" kern="1200" baseline="0" dirty="0">
                <a:solidFill>
                  <a:schemeClr val="tx1"/>
                </a:solidFill>
                <a:latin typeface="+mn-lt"/>
                <a:ea typeface="+mn-ea"/>
                <a:cs typeface="+mn-cs"/>
              </a:rPr>
              <a:t>一个改进的基线，达到了比较好的性能</a:t>
            </a:r>
          </a:p>
          <a:p>
            <a:r>
              <a:rPr lang="en-US" altLang="zh-CN" sz="1200" b="0" i="0" u="none" strike="noStrike" kern="1200" baseline="0" dirty="0">
                <a:solidFill>
                  <a:schemeClr val="tx1"/>
                </a:solidFill>
                <a:latin typeface="+mn-lt"/>
                <a:ea typeface="+mn-ea"/>
                <a:cs typeface="+mn-cs"/>
              </a:rPr>
              <a:t>3. </a:t>
            </a:r>
            <a:r>
              <a:rPr lang="zh-CN" altLang="en-US" sz="1200" b="0" i="0" u="none" strike="noStrike" kern="1200" baseline="0" dirty="0">
                <a:solidFill>
                  <a:schemeClr val="tx1"/>
                </a:solidFill>
                <a:latin typeface="+mn-lt"/>
                <a:ea typeface="+mn-ea"/>
                <a:cs typeface="+mn-cs"/>
              </a:rPr>
              <a:t>一个评估跨域泛化能力的少镜头分类算法的新的实验设置</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45</a:t>
            </a:fld>
            <a:endParaRPr lang="zh-CN" altLang="en-US"/>
          </a:p>
        </p:txBody>
      </p:sp>
    </p:spTree>
    <p:extLst>
      <p:ext uri="{BB962C8B-B14F-4D97-AF65-F5344CB8AC3E}">
        <p14:creationId xmlns:p14="http://schemas.microsoft.com/office/powerpoint/2010/main" val="1655514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en-US" altLang="zh-CN" sz="1200" b="0" i="0" u="none" strike="noStrike" kern="1200" baseline="0" dirty="0">
                <a:solidFill>
                  <a:schemeClr val="tx1"/>
                </a:solidFill>
                <a:latin typeface="+mn-lt"/>
                <a:ea typeface="+mn-ea"/>
                <a:cs typeface="+mn-cs"/>
              </a:rPr>
              <a:t>feature extractor f (</a:t>
            </a:r>
            <a:r>
              <a:rPr lang="zh-CN" altLang="en-US" sz="1200" b="0" i="0" u="none" strike="noStrike" kern="1200" baseline="0" dirty="0">
                <a:solidFill>
                  <a:schemeClr val="tx1"/>
                </a:solidFill>
                <a:latin typeface="+mn-lt"/>
                <a:ea typeface="+mn-ea"/>
                <a:cs typeface="+mn-cs"/>
              </a:rPr>
              <a:t>参数</a:t>
            </a:r>
            <a:r>
              <a:rPr lang="en-US" altLang="zh-CN" sz="1200" b="0" i="0" u="none" strike="noStrike" kern="1200" baseline="0" dirty="0">
                <a:solidFill>
                  <a:schemeClr val="tx1"/>
                </a:solidFill>
                <a:latin typeface="+mn-lt"/>
                <a:ea typeface="+mn-ea"/>
                <a:cs typeface="+mn-cs"/>
              </a:rPr>
              <a:t>θ) and the classifier C(</a:t>
            </a:r>
            <a:r>
              <a:rPr lang="en-US" altLang="zh-CN" sz="1200" b="0" i="0" u="none" strike="noStrike" kern="1200" baseline="0" dirty="0" err="1">
                <a:solidFill>
                  <a:schemeClr val="tx1"/>
                </a:solidFill>
                <a:latin typeface="+mn-lt"/>
                <a:ea typeface="+mn-ea"/>
                <a:cs typeface="+mn-cs"/>
              </a:rPr>
              <a:t>jWb</a:t>
            </a:r>
            <a:r>
              <a:rPr lang="en-US" altLang="zh-CN" sz="1200" b="0" i="0" u="none" strike="noStrike" kern="1200" baseline="0" dirty="0">
                <a:solidFill>
                  <a:schemeClr val="tx1"/>
                </a:solidFill>
                <a:latin typeface="+mn-lt"/>
                <a:ea typeface="+mn-ea"/>
                <a:cs typeface="+mn-cs"/>
              </a:rPr>
              <a:t>) (parametrized by the weight matrix Wb 2 </a:t>
            </a:r>
            <a:r>
              <a:rPr lang="en-US" altLang="zh-CN" sz="1200" b="0" i="0" u="none" strike="noStrike" kern="1200" baseline="0" dirty="0" err="1">
                <a:solidFill>
                  <a:schemeClr val="tx1"/>
                </a:solidFill>
                <a:latin typeface="+mn-lt"/>
                <a:ea typeface="+mn-ea"/>
                <a:cs typeface="+mn-cs"/>
              </a:rPr>
              <a:t>Rdc</a:t>
            </a:r>
            <a:r>
              <a:rPr lang="en-US" altLang="zh-CN" sz="1200" b="0" i="0" u="none" strike="noStrike" kern="1200" baseline="0" dirty="0">
                <a:solidFill>
                  <a:schemeClr val="tx1"/>
                </a:solidFill>
                <a:latin typeface="+mn-lt"/>
                <a:ea typeface="+mn-ea"/>
                <a:cs typeface="+mn-cs"/>
              </a:rPr>
              <a:t>)</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Baseline++</a:t>
            </a:r>
            <a:r>
              <a:rPr lang="zh-CN" altLang="en-US" sz="1200" b="0" i="0" u="none" strike="noStrike" kern="1200" baseline="0" dirty="0">
                <a:solidFill>
                  <a:schemeClr val="tx1"/>
                </a:solidFill>
                <a:latin typeface="+mn-lt"/>
                <a:ea typeface="+mn-ea"/>
                <a:cs typeface="+mn-cs"/>
              </a:rPr>
              <a:t>采用的</a:t>
            </a:r>
            <a:r>
              <a:rPr lang="en-US" altLang="zh-CN" sz="1200" b="0" i="0" u="none" strike="noStrike" kern="1200" baseline="0" dirty="0">
                <a:solidFill>
                  <a:schemeClr val="tx1"/>
                </a:solidFill>
                <a:latin typeface="+mn-lt"/>
                <a:ea typeface="+mn-ea"/>
                <a:cs typeface="+mn-cs"/>
              </a:rPr>
              <a:t>cosine</a:t>
            </a:r>
            <a:r>
              <a:rPr lang="zh-CN" altLang="en-US" sz="1200" b="0" i="0" u="none" strike="noStrike" kern="1200" baseline="0" dirty="0">
                <a:solidFill>
                  <a:schemeClr val="tx1"/>
                </a:solidFill>
                <a:latin typeface="+mn-lt"/>
                <a:ea typeface="+mn-ea"/>
                <a:cs typeface="+mn-cs"/>
              </a:rPr>
              <a:t>距离，作者说这些距离可以减少类内差距，后续实验也证明了减少类内差距可以提高模型。</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Baseline</a:t>
            </a:r>
            <a:r>
              <a:rPr lang="zh-CN" altLang="en-US" sz="1200" b="0" i="0" u="none" strike="noStrike" kern="1200" baseline="0" dirty="0">
                <a:solidFill>
                  <a:schemeClr val="tx1"/>
                </a:solidFill>
                <a:latin typeface="+mn-lt"/>
                <a:ea typeface="+mn-ea"/>
                <a:cs typeface="+mn-cs"/>
              </a:rPr>
              <a:t>方法用的是</a:t>
            </a:r>
            <a:r>
              <a:rPr lang="en-US" altLang="zh-CN" sz="1200" b="0" i="0" u="none" strike="noStrike" kern="1200" baseline="0" dirty="0">
                <a:solidFill>
                  <a:schemeClr val="tx1"/>
                </a:solidFill>
                <a:latin typeface="+mn-lt"/>
                <a:ea typeface="+mn-ea"/>
                <a:cs typeface="+mn-cs"/>
              </a:rPr>
              <a:t>transfer learning </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fine tune</a:t>
            </a:r>
            <a:r>
              <a:rPr lang="zh-CN" altLang="en-US" sz="1200" b="0" i="0" u="none" strike="noStrike" kern="1200" baseline="0" dirty="0">
                <a:solidFill>
                  <a:schemeClr val="tx1"/>
                </a:solidFill>
                <a:latin typeface="+mn-lt"/>
                <a:ea typeface="+mn-ea"/>
                <a:cs typeface="+mn-cs"/>
              </a:rPr>
              <a:t>那一套</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Matching net</a:t>
            </a:r>
            <a:r>
              <a:rPr lang="zh-CN" altLang="en-US" sz="1200" b="0" i="0" kern="1200" dirty="0">
                <a:solidFill>
                  <a:schemeClr val="tx1"/>
                </a:solidFill>
                <a:effectLst/>
                <a:latin typeface="+mn-lt"/>
                <a:ea typeface="+mn-ea"/>
                <a:cs typeface="+mn-cs"/>
              </a:rPr>
              <a:t>：计算的支持数据和询问数据特征的余弦相似度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原型网络：计算支持数据均值和询问数据的欧氏距离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关系网络：和原型相似但用的是一个可学习的关系模型</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46</a:t>
            </a:fld>
            <a:endParaRPr lang="zh-CN" altLang="en-US"/>
          </a:p>
        </p:txBody>
      </p:sp>
    </p:spTree>
    <p:extLst>
      <p:ext uri="{BB962C8B-B14F-4D97-AF65-F5344CB8AC3E}">
        <p14:creationId xmlns:p14="http://schemas.microsoft.com/office/powerpoint/2010/main" val="831541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Matching net</a:t>
            </a:r>
            <a:r>
              <a:rPr lang="zh-CN" altLang="en-US" sz="1200" b="0" i="0" kern="1200" dirty="0">
                <a:solidFill>
                  <a:schemeClr val="tx1"/>
                </a:solidFill>
                <a:effectLst/>
                <a:latin typeface="+mn-lt"/>
                <a:ea typeface="+mn-ea"/>
                <a:cs typeface="+mn-cs"/>
              </a:rPr>
              <a:t>：计算的每个支持数据和询问数据特征的余弦相似度，然后选择均值作为和每一类的相似度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原型网络：计算支持数据均值和询问数据的欧氏距离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关系网络：和原型相似但用的是一个可学习的关系模型</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MAML</a:t>
            </a:r>
            <a:r>
              <a:rPr lang="zh-CN" altLang="en-US" sz="1200" b="0" i="0" kern="1200" dirty="0">
                <a:solidFill>
                  <a:schemeClr val="tx1"/>
                </a:solidFill>
                <a:effectLst/>
                <a:latin typeface="+mn-lt"/>
                <a:ea typeface="+mn-ea"/>
                <a:cs typeface="+mn-cs"/>
              </a:rPr>
              <a:t>优化的是初始化参数。</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47</a:t>
            </a:fld>
            <a:endParaRPr lang="zh-CN" altLang="en-US"/>
          </a:p>
        </p:txBody>
      </p:sp>
    </p:spTree>
    <p:extLst>
      <p:ext uri="{BB962C8B-B14F-4D97-AF65-F5344CB8AC3E}">
        <p14:creationId xmlns:p14="http://schemas.microsoft.com/office/powerpoint/2010/main" val="3626134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将这几个模型再现，和原模型相差不大，不超过</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，这些差距可能是一些实现细节所造成的，比如作者统一了优化器为了公平对比</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Baseline*</a:t>
            </a:r>
            <a:r>
              <a:rPr lang="zh-CN" altLang="en-US" sz="1200" b="0" i="0" kern="1200" dirty="0">
                <a:solidFill>
                  <a:schemeClr val="tx1"/>
                </a:solidFill>
                <a:effectLst/>
                <a:latin typeface="+mn-lt"/>
                <a:ea typeface="+mn-ea"/>
                <a:cs typeface="+mn-cs"/>
              </a:rPr>
              <a:t>是在训练阶段没有数据扩充。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不太明白有什么数据增强）</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7FCE144-D5A4-4C71-9FB6-2A256C7E9935}" type="slidenum">
              <a:rPr lang="zh-CN" altLang="en-US" smtClean="0"/>
              <a:t>48</a:t>
            </a:fld>
            <a:endParaRPr lang="zh-CN" altLang="en-US"/>
          </a:p>
        </p:txBody>
      </p:sp>
    </p:spTree>
    <p:extLst>
      <p:ext uri="{BB962C8B-B14F-4D97-AF65-F5344CB8AC3E}">
        <p14:creationId xmlns:p14="http://schemas.microsoft.com/office/powerpoint/2010/main" val="579584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Matching net</a:t>
            </a:r>
            <a:r>
              <a:rPr lang="zh-CN" altLang="en-US" sz="1200" b="0" i="0" kern="1200" dirty="0">
                <a:solidFill>
                  <a:schemeClr val="tx1"/>
                </a:solidFill>
                <a:effectLst/>
                <a:latin typeface="+mn-lt"/>
                <a:ea typeface="+mn-ea"/>
                <a:cs typeface="+mn-cs"/>
              </a:rPr>
              <a:t>：计算的支持数据和询问数据特征的余弦相似度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原型网络：计算支持数据均值和询问数据的欧氏距离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关系网络：和原型相似但用的是一个可学习的关系模型</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49</a:t>
            </a:fld>
            <a:endParaRPr lang="zh-CN" altLang="en-US"/>
          </a:p>
        </p:txBody>
      </p:sp>
    </p:spTree>
    <p:extLst>
      <p:ext uri="{BB962C8B-B14F-4D97-AF65-F5344CB8AC3E}">
        <p14:creationId xmlns:p14="http://schemas.microsoft.com/office/powerpoint/2010/main" val="497875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Matching net</a:t>
            </a:r>
            <a:r>
              <a:rPr lang="zh-CN" altLang="en-US" sz="1200" b="0" i="0" kern="1200" dirty="0">
                <a:solidFill>
                  <a:schemeClr val="tx1"/>
                </a:solidFill>
                <a:effectLst/>
                <a:latin typeface="+mn-lt"/>
                <a:ea typeface="+mn-ea"/>
                <a:cs typeface="+mn-cs"/>
              </a:rPr>
              <a:t>：计算的支持数据和询问数据特征的余弦相似度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原型网络：计算支持数据均值和询问数据的欧氏距离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关系网络：和原型相似但用的是一个可学习的关系模型</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50</a:t>
            </a:fld>
            <a:endParaRPr lang="zh-CN" altLang="en-US"/>
          </a:p>
        </p:txBody>
      </p:sp>
    </p:spTree>
    <p:extLst>
      <p:ext uri="{BB962C8B-B14F-4D97-AF65-F5344CB8AC3E}">
        <p14:creationId xmlns:p14="http://schemas.microsoft.com/office/powerpoint/2010/main" val="1570430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Baseline</a:t>
            </a:r>
            <a:r>
              <a:rPr lang="zh-CN" altLang="en-US" sz="1200" b="0" i="0" kern="1200" dirty="0">
                <a:solidFill>
                  <a:schemeClr val="tx1"/>
                </a:solidFill>
                <a:effectLst/>
                <a:latin typeface="+mn-lt"/>
                <a:ea typeface="+mn-ea"/>
                <a:cs typeface="+mn-cs"/>
              </a:rPr>
              <a:t>的领域迁移能力要更强</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51</a:t>
            </a:fld>
            <a:endParaRPr lang="zh-CN" altLang="en-US"/>
          </a:p>
        </p:txBody>
      </p:sp>
    </p:spTree>
    <p:extLst>
      <p:ext uri="{BB962C8B-B14F-4D97-AF65-F5344CB8AC3E}">
        <p14:creationId xmlns:p14="http://schemas.microsoft.com/office/powerpoint/2010/main" val="173700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Step1</a:t>
            </a:r>
            <a:endParaRPr lang="zh-TW" altLang="en-US" dirty="0"/>
          </a:p>
        </p:txBody>
      </p:sp>
      <p:sp>
        <p:nvSpPr>
          <p:cNvPr id="4" name="投影片編號版面配置區 3"/>
          <p:cNvSpPr>
            <a:spLocks noGrp="1"/>
          </p:cNvSpPr>
          <p:nvPr>
            <p:ph type="sldNum" sz="quarter" idx="5"/>
          </p:nvPr>
        </p:nvSpPr>
        <p:spPr/>
        <p:txBody>
          <a:bodyPr/>
          <a:lstStyle/>
          <a:p>
            <a:fld id="{FBA5CE7F-0BDC-49CF-89A9-B94CF98D913C}" type="slidenum">
              <a:rPr lang="zh-TW" altLang="en-US" smtClean="0"/>
              <a:t>7</a:t>
            </a:fld>
            <a:endParaRPr lang="zh-TW" altLang="en-US"/>
          </a:p>
        </p:txBody>
      </p:sp>
    </p:spTree>
    <p:extLst>
      <p:ext uri="{BB962C8B-B14F-4D97-AF65-F5344CB8AC3E}">
        <p14:creationId xmlns:p14="http://schemas.microsoft.com/office/powerpoint/2010/main" val="177585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Matching net</a:t>
            </a:r>
            <a:r>
              <a:rPr lang="zh-CN" altLang="en-US" sz="1200" b="0" i="0" kern="1200" dirty="0">
                <a:solidFill>
                  <a:schemeClr val="tx1"/>
                </a:solidFill>
                <a:effectLst/>
                <a:latin typeface="+mn-lt"/>
                <a:ea typeface="+mn-ea"/>
                <a:cs typeface="+mn-cs"/>
              </a:rPr>
              <a:t>：计算的支持数据和询问数据特征的余弦相似度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原型网络：计算支持数据均值和询问数据的欧氏距离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关系网络：和原型相似但用的是一个可学习的关系模型</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52</a:t>
            </a:fld>
            <a:endParaRPr lang="zh-CN" altLang="en-US"/>
          </a:p>
        </p:txBody>
      </p:sp>
    </p:spTree>
    <p:extLst>
      <p:ext uri="{BB962C8B-B14F-4D97-AF65-F5344CB8AC3E}">
        <p14:creationId xmlns:p14="http://schemas.microsoft.com/office/powerpoint/2010/main" val="1610222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Matching net</a:t>
            </a:r>
            <a:r>
              <a:rPr lang="zh-CN" altLang="en-US" sz="1200" b="0" i="0" kern="1200" dirty="0">
                <a:solidFill>
                  <a:schemeClr val="tx1"/>
                </a:solidFill>
                <a:effectLst/>
                <a:latin typeface="+mn-lt"/>
                <a:ea typeface="+mn-ea"/>
                <a:cs typeface="+mn-cs"/>
              </a:rPr>
              <a:t>：计算的支持数据和询问数据特征的余弦相似度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原型网络：计算支持数据均值和询问数据的欧氏距离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关系网络：和原型相似但用的是一个可学习的关系模型</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53</a:t>
            </a:fld>
            <a:endParaRPr lang="zh-CN" altLang="en-US"/>
          </a:p>
        </p:txBody>
      </p:sp>
    </p:spTree>
    <p:extLst>
      <p:ext uri="{BB962C8B-B14F-4D97-AF65-F5344CB8AC3E}">
        <p14:creationId xmlns:p14="http://schemas.microsoft.com/office/powerpoint/2010/main" val="10609145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Matching net</a:t>
            </a:r>
            <a:r>
              <a:rPr lang="zh-CN" altLang="en-US" sz="1200" b="0" i="0" kern="1200" dirty="0">
                <a:solidFill>
                  <a:schemeClr val="tx1"/>
                </a:solidFill>
                <a:effectLst/>
                <a:latin typeface="+mn-lt"/>
                <a:ea typeface="+mn-ea"/>
                <a:cs typeface="+mn-cs"/>
              </a:rPr>
              <a:t>：计算的支持数据和询问数据特征的余弦相似度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原型网络：计算支持数据均值和询问数据的欧氏距离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关系网络：和原型相似但用的是一个可学习的关系模型</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54</a:t>
            </a:fld>
            <a:endParaRPr lang="zh-CN" altLang="en-US"/>
          </a:p>
        </p:txBody>
      </p:sp>
    </p:spTree>
    <p:extLst>
      <p:ext uri="{BB962C8B-B14F-4D97-AF65-F5344CB8AC3E}">
        <p14:creationId xmlns:p14="http://schemas.microsoft.com/office/powerpoint/2010/main" val="1103385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在预训练模型上做的</a:t>
            </a:r>
            <a:r>
              <a:rPr lang="en-US" altLang="zh-CN" dirty="0"/>
              <a:t>few shot</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55</a:t>
            </a:fld>
            <a:endParaRPr lang="zh-CN" altLang="en-US"/>
          </a:p>
        </p:txBody>
      </p:sp>
    </p:spTree>
    <p:extLst>
      <p:ext uri="{BB962C8B-B14F-4D97-AF65-F5344CB8AC3E}">
        <p14:creationId xmlns:p14="http://schemas.microsoft.com/office/powerpoint/2010/main" val="158426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56</a:t>
            </a:fld>
            <a:endParaRPr lang="zh-CN" altLang="en-US"/>
          </a:p>
        </p:txBody>
      </p:sp>
    </p:spTree>
    <p:extLst>
      <p:ext uri="{BB962C8B-B14F-4D97-AF65-F5344CB8AC3E}">
        <p14:creationId xmlns:p14="http://schemas.microsoft.com/office/powerpoint/2010/main" val="2186912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57</a:t>
            </a:fld>
            <a:endParaRPr lang="zh-CN" altLang="en-US"/>
          </a:p>
        </p:txBody>
      </p:sp>
    </p:spTree>
    <p:extLst>
      <p:ext uri="{BB962C8B-B14F-4D97-AF65-F5344CB8AC3E}">
        <p14:creationId xmlns:p14="http://schemas.microsoft.com/office/powerpoint/2010/main" val="4420057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58</a:t>
            </a:fld>
            <a:endParaRPr lang="zh-CN" altLang="en-US"/>
          </a:p>
        </p:txBody>
      </p:sp>
    </p:spTree>
    <p:extLst>
      <p:ext uri="{BB962C8B-B14F-4D97-AF65-F5344CB8AC3E}">
        <p14:creationId xmlns:p14="http://schemas.microsoft.com/office/powerpoint/2010/main" val="2077744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在预训练模型上做的</a:t>
            </a:r>
            <a:r>
              <a:rPr lang="en-US" altLang="zh-CN" dirty="0"/>
              <a:t>few shot</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59</a:t>
            </a:fld>
            <a:endParaRPr lang="zh-CN" altLang="en-US"/>
          </a:p>
        </p:txBody>
      </p:sp>
    </p:spTree>
    <p:extLst>
      <p:ext uri="{BB962C8B-B14F-4D97-AF65-F5344CB8AC3E}">
        <p14:creationId xmlns:p14="http://schemas.microsoft.com/office/powerpoint/2010/main" val="10028284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60</a:t>
            </a:fld>
            <a:endParaRPr lang="zh-CN" altLang="en-US"/>
          </a:p>
        </p:txBody>
      </p:sp>
    </p:spTree>
    <p:extLst>
      <p:ext uri="{BB962C8B-B14F-4D97-AF65-F5344CB8AC3E}">
        <p14:creationId xmlns:p14="http://schemas.microsoft.com/office/powerpoint/2010/main" val="22289218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61</a:t>
            </a:fld>
            <a:endParaRPr lang="zh-CN" altLang="en-US"/>
          </a:p>
        </p:txBody>
      </p:sp>
    </p:spTree>
    <p:extLst>
      <p:ext uri="{BB962C8B-B14F-4D97-AF65-F5344CB8AC3E}">
        <p14:creationId xmlns:p14="http://schemas.microsoft.com/office/powerpoint/2010/main" val="190829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few shot learning</a:t>
            </a:r>
            <a:r>
              <a:rPr lang="zh-CN" altLang="en-US" dirty="0"/>
              <a:t>的一般训练策略</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8</a:t>
            </a:fld>
            <a:endParaRPr lang="zh-CN" altLang="en-US"/>
          </a:p>
        </p:txBody>
      </p:sp>
    </p:spTree>
    <p:extLst>
      <p:ext uri="{BB962C8B-B14F-4D97-AF65-F5344CB8AC3E}">
        <p14:creationId xmlns:p14="http://schemas.microsoft.com/office/powerpoint/2010/main" val="19213473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62</a:t>
            </a:fld>
            <a:endParaRPr lang="zh-CN" altLang="en-US"/>
          </a:p>
        </p:txBody>
      </p:sp>
    </p:spTree>
    <p:extLst>
      <p:ext uri="{BB962C8B-B14F-4D97-AF65-F5344CB8AC3E}">
        <p14:creationId xmlns:p14="http://schemas.microsoft.com/office/powerpoint/2010/main" val="1545449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63</a:t>
            </a:fld>
            <a:endParaRPr lang="zh-CN" altLang="en-US"/>
          </a:p>
        </p:txBody>
      </p:sp>
    </p:spTree>
    <p:extLst>
      <p:ext uri="{BB962C8B-B14F-4D97-AF65-F5344CB8AC3E}">
        <p14:creationId xmlns:p14="http://schemas.microsoft.com/office/powerpoint/2010/main" val="28198290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r>
              <a:rPr lang="en-US" altLang="zh-CN" dirty="0">
                <a:sym typeface="Wingdings" panose="05000000000000000000" pitchFamily="2" charset="2"/>
              </a:rPr>
              <a:t>C:</a:t>
            </a:r>
            <a:r>
              <a:rPr lang="zh-CN" altLang="en-US" dirty="0">
                <a:sym typeface="Wingdings" panose="05000000000000000000" pitchFamily="2" charset="2"/>
              </a:rPr>
              <a:t>在低维空间上数据进行编码，这是一种传统的方式，比如维度规约啥的</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64</a:t>
            </a:fld>
            <a:endParaRPr lang="zh-CN" altLang="en-US"/>
          </a:p>
        </p:txBody>
      </p:sp>
    </p:spTree>
    <p:extLst>
      <p:ext uri="{BB962C8B-B14F-4D97-AF65-F5344CB8AC3E}">
        <p14:creationId xmlns:p14="http://schemas.microsoft.com/office/powerpoint/2010/main" val="24724232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后门准则</a:t>
            </a:r>
            <a:endParaRPr lang="en-US" altLang="zh-CN" dirty="0"/>
          </a:p>
          <a:p>
            <a:r>
              <a:rPr lang="zh-CN" altLang="en-US" sz="1200" b="0" i="0" kern="1200" dirty="0">
                <a:solidFill>
                  <a:schemeClr val="tx1"/>
                </a:solidFill>
                <a:effectLst/>
                <a:latin typeface="+mn-lt"/>
                <a:ea typeface="+mn-ea"/>
                <a:cs typeface="+mn-cs"/>
              </a:rPr>
              <a:t>如果我们要知道两个变量间的因果关系，比如</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对</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的因果关系，那么我们可以通过调整</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的父节点（集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）来进行。</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65</a:t>
            </a:fld>
            <a:endParaRPr lang="zh-CN" altLang="en-US"/>
          </a:p>
        </p:txBody>
      </p:sp>
    </p:spTree>
    <p:extLst>
      <p:ext uri="{BB962C8B-B14F-4D97-AF65-F5344CB8AC3E}">
        <p14:creationId xmlns:p14="http://schemas.microsoft.com/office/powerpoint/2010/main" val="31062588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后门准则</a:t>
            </a:r>
            <a:endParaRPr lang="en-US" altLang="zh-CN" dirty="0"/>
          </a:p>
          <a:p>
            <a:r>
              <a:rPr lang="zh-CN" altLang="en-US" sz="1200" b="0" i="0" kern="1200" dirty="0">
                <a:solidFill>
                  <a:schemeClr val="tx1"/>
                </a:solidFill>
                <a:effectLst/>
                <a:latin typeface="+mn-lt"/>
                <a:ea typeface="+mn-ea"/>
                <a:cs typeface="+mn-cs"/>
              </a:rPr>
              <a:t>如果我们要知道两个变量间的因果关系，比如</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对</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的因果关系，那么我们可以通过调整</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的父节点（集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）来进行。</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66</a:t>
            </a:fld>
            <a:endParaRPr lang="zh-CN" altLang="en-US"/>
          </a:p>
        </p:txBody>
      </p:sp>
    </p:spTree>
    <p:extLst>
      <p:ext uri="{BB962C8B-B14F-4D97-AF65-F5344CB8AC3E}">
        <p14:creationId xmlns:p14="http://schemas.microsoft.com/office/powerpoint/2010/main" val="2190068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r>
              <a:rPr lang="en-US" altLang="zh-CN" dirty="0">
                <a:sym typeface="Wingdings" panose="05000000000000000000" pitchFamily="2" charset="2"/>
              </a:rPr>
              <a:t>C:</a:t>
            </a:r>
            <a:r>
              <a:rPr lang="zh-CN" altLang="en-US" dirty="0">
                <a:sym typeface="Wingdings" panose="05000000000000000000" pitchFamily="2" charset="2"/>
              </a:rPr>
              <a:t>在低维空间上数据进行编码，这是一种传统的方式，比如维度规约啥的</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67</a:t>
            </a:fld>
            <a:endParaRPr lang="zh-CN" altLang="en-US"/>
          </a:p>
        </p:txBody>
      </p:sp>
    </p:spTree>
    <p:extLst>
      <p:ext uri="{BB962C8B-B14F-4D97-AF65-F5344CB8AC3E}">
        <p14:creationId xmlns:p14="http://schemas.microsoft.com/office/powerpoint/2010/main" val="3081731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r>
              <a:rPr lang="en-US" altLang="zh-CN" dirty="0">
                <a:sym typeface="Wingdings" panose="05000000000000000000" pitchFamily="2" charset="2"/>
              </a:rPr>
              <a:t>C:</a:t>
            </a:r>
            <a:r>
              <a:rPr lang="zh-CN" altLang="en-US" dirty="0">
                <a:sym typeface="Wingdings" panose="05000000000000000000" pitchFamily="2" charset="2"/>
              </a:rPr>
              <a:t>在低维空间上数据进行编码，这是一种传统的方式，比如维度规约啥的</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68</a:t>
            </a:fld>
            <a:endParaRPr lang="zh-CN" altLang="en-US"/>
          </a:p>
        </p:txBody>
      </p:sp>
    </p:spTree>
    <p:extLst>
      <p:ext uri="{BB962C8B-B14F-4D97-AF65-F5344CB8AC3E}">
        <p14:creationId xmlns:p14="http://schemas.microsoft.com/office/powerpoint/2010/main" val="30713702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r>
              <a:rPr lang="en-US" altLang="zh-CN" dirty="0">
                <a:sym typeface="Wingdings" panose="05000000000000000000" pitchFamily="2" charset="2"/>
              </a:rPr>
              <a:t>C:</a:t>
            </a:r>
            <a:r>
              <a:rPr lang="zh-CN" altLang="en-US" dirty="0">
                <a:sym typeface="Wingdings" panose="05000000000000000000" pitchFamily="2" charset="2"/>
              </a:rPr>
              <a:t>在低维空间上数据进行编码，这是一种传统的方式，比如维度规约啥的</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69</a:t>
            </a:fld>
            <a:endParaRPr lang="zh-CN" altLang="en-US"/>
          </a:p>
        </p:txBody>
      </p:sp>
    </p:spTree>
    <p:extLst>
      <p:ext uri="{BB962C8B-B14F-4D97-AF65-F5344CB8AC3E}">
        <p14:creationId xmlns:p14="http://schemas.microsoft.com/office/powerpoint/2010/main" val="3415398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被拒了</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9</a:t>
            </a:fld>
            <a:endParaRPr lang="zh-CN" altLang="en-US"/>
          </a:p>
        </p:txBody>
      </p:sp>
    </p:spTree>
    <p:extLst>
      <p:ext uri="{BB962C8B-B14F-4D97-AF65-F5344CB8AC3E}">
        <p14:creationId xmlns:p14="http://schemas.microsoft.com/office/powerpoint/2010/main" val="2678611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无目标攻击：只要是预测出错就可以</a:t>
            </a:r>
            <a:endParaRPr lang="en-US" altLang="zh-CN" dirty="0"/>
          </a:p>
          <a:p>
            <a:r>
              <a:rPr lang="zh-CN" altLang="en-US" dirty="0"/>
              <a:t>有目标攻击：要特定一类出错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10</a:t>
            </a:fld>
            <a:endParaRPr lang="zh-CN" altLang="en-US"/>
          </a:p>
        </p:txBody>
      </p:sp>
    </p:spTree>
    <p:extLst>
      <p:ext uri="{BB962C8B-B14F-4D97-AF65-F5344CB8AC3E}">
        <p14:creationId xmlns:p14="http://schemas.microsoft.com/office/powerpoint/2010/main" val="337387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两种方法：支持集</a:t>
            </a:r>
            <a:r>
              <a:rPr lang="en-US" altLang="zh-CN" dirty="0"/>
              <a:t>S</a:t>
            </a:r>
            <a:r>
              <a:rPr lang="zh-CN" altLang="en-US" dirty="0"/>
              <a:t>，</a:t>
            </a:r>
            <a:r>
              <a:rPr lang="en-US" altLang="zh-CN" dirty="0"/>
              <a:t>query</a:t>
            </a:r>
            <a:r>
              <a:rPr lang="zh-CN" altLang="en-US" dirty="0"/>
              <a:t>集</a:t>
            </a:r>
            <a:r>
              <a:rPr lang="en-US" altLang="zh-CN" dirty="0"/>
              <a:t>Q</a:t>
            </a:r>
          </a:p>
          <a:p>
            <a:endParaRPr lang="en-US" altLang="zh-CN" dirty="0"/>
          </a:p>
          <a:p>
            <a:r>
              <a:rPr lang="en-US" altLang="zh-CN" sz="1200" b="0" i="0" kern="1200" dirty="0">
                <a:solidFill>
                  <a:schemeClr val="tx1"/>
                </a:solidFill>
                <a:effectLst/>
                <a:latin typeface="+mn-lt"/>
                <a:ea typeface="+mn-ea"/>
                <a:cs typeface="+mn-cs"/>
              </a:rPr>
              <a:t>f(</a:t>
            </a:r>
            <a:r>
              <a:rPr lang="en-US" altLang="zh-CN" sz="1200" b="0" i="0" kern="1200" dirty="0" err="1">
                <a:solidFill>
                  <a:schemeClr val="tx1"/>
                </a:solidFill>
                <a:effectLst/>
                <a:latin typeface="+mn-lt"/>
                <a:ea typeface="+mn-ea"/>
                <a:cs typeface="+mn-cs"/>
              </a:rPr>
              <a:t>Si;Qi</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中采样并在目标任务上测试</a:t>
            </a:r>
            <a:r>
              <a:rPr lang="en-US" altLang="zh-CN" sz="1200" b="0" i="0" kern="1200" dirty="0">
                <a:solidFill>
                  <a:schemeClr val="tx1"/>
                </a:solidFill>
                <a:effectLst/>
                <a:latin typeface="+mn-lt"/>
                <a:ea typeface="+mn-ea"/>
                <a:cs typeface="+mn-cs"/>
              </a:rPr>
              <a:t>(S;Q)</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11</a:t>
            </a:fld>
            <a:endParaRPr lang="zh-CN" altLang="en-US"/>
          </a:p>
        </p:txBody>
      </p:sp>
    </p:spTree>
    <p:extLst>
      <p:ext uri="{BB962C8B-B14F-4D97-AF65-F5344CB8AC3E}">
        <p14:creationId xmlns:p14="http://schemas.microsoft.com/office/powerpoint/2010/main" val="3979273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219931" y="-26811"/>
            <a:ext cx="6650134" cy="1169035"/>
          </a:xfrm>
        </p:spPr>
        <p:txBody>
          <a:bodyPr lIns="0" tIns="0" rIns="0" bIns="0"/>
          <a:lstStyle>
            <a:lvl1pPr>
              <a:defRPr sz="7500" b="0" i="0">
                <a:solidFill>
                  <a:srgbClr val="24242E"/>
                </a:solidFill>
                <a:latin typeface="Gill Sans MT"/>
                <a:cs typeface="Gill Sans MT"/>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6" name="Holder 6"/>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44168-92A4-4746-AE11-2C083C3730A3}"/>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33BDC1-7DD3-4FC8-B6A3-AEDDF422BC16}"/>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4" name="页脚占位符 3">
            <a:extLst>
              <a:ext uri="{FF2B5EF4-FFF2-40B4-BE49-F238E27FC236}">
                <a16:creationId xmlns:a16="http://schemas.microsoft.com/office/drawing/2014/main" id="{2FF56CBA-7569-4B5B-A2B9-C9CDEF7263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EF73B29-0E7D-48A4-95B3-D07D9328A4D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73248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28851E-B889-44C9-A332-DDD9F00D4780}"/>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3" name="页脚占位符 2">
            <a:extLst>
              <a:ext uri="{FF2B5EF4-FFF2-40B4-BE49-F238E27FC236}">
                <a16:creationId xmlns:a16="http://schemas.microsoft.com/office/drawing/2014/main" id="{19011520-A40F-40E2-BB12-216E5C4B87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4B03D6-A6A1-4ACB-9681-AE5250D0BAF2}"/>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3522134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376AE-4ACC-4428-9907-F66F4B62F15E}"/>
              </a:ext>
            </a:extLst>
          </p:cNvPr>
          <p:cNvSpPr>
            <a:spLocks noGrp="1"/>
          </p:cNvSpPr>
          <p:nvPr>
            <p:ph type="title"/>
          </p:nvPr>
        </p:nvSpPr>
        <p:spPr>
          <a:xfrm>
            <a:off x="1384300" y="754063"/>
            <a:ext cx="6484938" cy="2638425"/>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B0EB2B-2384-4251-A6CC-78200E6236A7}"/>
              </a:ext>
            </a:extLst>
          </p:cNvPr>
          <p:cNvSpPr>
            <a:spLocks noGrp="1"/>
          </p:cNvSpPr>
          <p:nvPr>
            <p:ph idx="1"/>
          </p:nvPr>
        </p:nvSpPr>
        <p:spPr>
          <a:xfrm>
            <a:off x="8547100" y="1628775"/>
            <a:ext cx="10177463" cy="80359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9E1CD30-C143-4A47-91FA-FD1F68F31FD4}"/>
              </a:ext>
            </a:extLst>
          </p:cNvPr>
          <p:cNvSpPr>
            <a:spLocks noGrp="1"/>
          </p:cNvSpPr>
          <p:nvPr>
            <p:ph type="body" sz="half" idx="2"/>
          </p:nvPr>
        </p:nvSpPr>
        <p:spPr>
          <a:xfrm>
            <a:off x="1384300" y="3392488"/>
            <a:ext cx="6484938" cy="6286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F1C6087-96DB-408E-8E30-A797F888733C}"/>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38E53EF9-19A8-41B6-B647-C5D3CEAF3F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FD5463-3E0E-418F-B164-2390048B0F23}"/>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2722076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2C0B8-6184-4553-AA66-21BC7F03DF26}"/>
              </a:ext>
            </a:extLst>
          </p:cNvPr>
          <p:cNvSpPr>
            <a:spLocks noGrp="1"/>
          </p:cNvSpPr>
          <p:nvPr>
            <p:ph type="title"/>
          </p:nvPr>
        </p:nvSpPr>
        <p:spPr>
          <a:xfrm>
            <a:off x="1384300" y="754063"/>
            <a:ext cx="6484938" cy="2638425"/>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1C6C7F1-868A-439B-8C45-2B05851E6D68}"/>
              </a:ext>
            </a:extLst>
          </p:cNvPr>
          <p:cNvSpPr>
            <a:spLocks noGrp="1"/>
          </p:cNvSpPr>
          <p:nvPr>
            <p:ph type="pic" idx="1"/>
          </p:nvPr>
        </p:nvSpPr>
        <p:spPr>
          <a:xfrm>
            <a:off x="8547100" y="1628775"/>
            <a:ext cx="10177463" cy="80359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49520FA-76FF-4B89-9E7E-0A6BF0E8D2CF}"/>
              </a:ext>
            </a:extLst>
          </p:cNvPr>
          <p:cNvSpPr>
            <a:spLocks noGrp="1"/>
          </p:cNvSpPr>
          <p:nvPr>
            <p:ph type="body" sz="half" idx="2"/>
          </p:nvPr>
        </p:nvSpPr>
        <p:spPr>
          <a:xfrm>
            <a:off x="1384300" y="3392488"/>
            <a:ext cx="6484938" cy="6286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1C839-03EF-4082-A3DC-5AB1494BB07F}"/>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C8A213D7-D6B9-4DBC-9BB7-F0647F527B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9F59DF-5DC7-4BF3-B7B5-301FCAE183B0}"/>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4146935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0253E-560A-437D-8613-EF1465E32151}"/>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6D1E788-D63B-4EE2-9474-C4ADEFAE2CDF}"/>
              </a:ext>
            </a:extLst>
          </p:cNvPr>
          <p:cNvSpPr>
            <a:spLocks noGrp="1"/>
          </p:cNvSpPr>
          <p:nvPr>
            <p:ph type="body" orient="vert" idx="1"/>
          </p:nvPr>
        </p:nvSpPr>
        <p:spPr>
          <a:xfrm>
            <a:off x="1382713" y="3009900"/>
            <a:ext cx="17338675" cy="717708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586C40-73B4-4848-960D-D3A0F93F852F}"/>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344C0AE0-9C58-4945-AFC4-7B64B2FE2C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735FBB-5BA4-44DB-A9AC-C93D3CC8AF38}"/>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36796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2AD541-0AD8-495A-9945-050A5AC9B779}"/>
              </a:ext>
            </a:extLst>
          </p:cNvPr>
          <p:cNvSpPr>
            <a:spLocks noGrp="1"/>
          </p:cNvSpPr>
          <p:nvPr>
            <p:ph type="title" orient="vert"/>
          </p:nvPr>
        </p:nvSpPr>
        <p:spPr>
          <a:xfrm>
            <a:off x="14387513" y="601663"/>
            <a:ext cx="4333875" cy="9585325"/>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12FB376-F42B-4E63-8D09-2B56F6A9371E}"/>
              </a:ext>
            </a:extLst>
          </p:cNvPr>
          <p:cNvSpPr>
            <a:spLocks noGrp="1"/>
          </p:cNvSpPr>
          <p:nvPr>
            <p:ph type="body" orient="vert" idx="1"/>
          </p:nvPr>
        </p:nvSpPr>
        <p:spPr>
          <a:xfrm>
            <a:off x="1382713" y="601663"/>
            <a:ext cx="12852400" cy="9585325"/>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9136B9-B2FB-4DBA-8272-4C4B5C11FBBB}"/>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BE4D730C-31B2-4C30-919E-51E8B0D50C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B33112-8543-4AA4-97CB-6CBF08D42761}"/>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277965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AF184-D54F-4203-B354-45F198CDA653}"/>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E8EABB8-2223-46CF-8D01-61FD0AECBED8}"/>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4" name="页脚占位符 3">
            <a:extLst>
              <a:ext uri="{FF2B5EF4-FFF2-40B4-BE49-F238E27FC236}">
                <a16:creationId xmlns:a16="http://schemas.microsoft.com/office/drawing/2014/main" id="{6D3411A9-B068-4EE7-BF05-4C466C65EB7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6C1807-5651-4DE8-BF20-4509EDB6F8D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1504807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07808" y="1850860"/>
            <a:ext cx="17088485" cy="3937329"/>
          </a:xfrm>
        </p:spPr>
        <p:txBody>
          <a:bodyPr anchor="b"/>
          <a:lstStyle>
            <a:lvl1pPr algn="ctr">
              <a:defRPr sz="9895"/>
            </a:lvl1pPr>
          </a:lstStyle>
          <a:p>
            <a:r>
              <a:rPr lang="zh-TW" altLang="en-US"/>
              <a:t>按一下以編輯母片標題樣式</a:t>
            </a:r>
            <a:endParaRPr lang="en-US" dirty="0"/>
          </a:p>
        </p:txBody>
      </p:sp>
      <p:sp>
        <p:nvSpPr>
          <p:cNvPr id="3" name="Subtitle 2"/>
          <p:cNvSpPr>
            <a:spLocks noGrp="1"/>
          </p:cNvSpPr>
          <p:nvPr>
            <p:ph type="subTitle" idx="1"/>
          </p:nvPr>
        </p:nvSpPr>
        <p:spPr>
          <a:xfrm>
            <a:off x="2513013" y="5940028"/>
            <a:ext cx="15078075" cy="2730474"/>
          </a:xfrm>
        </p:spPr>
        <p:txBody>
          <a:bodyPr/>
          <a:lstStyle>
            <a:lvl1pPr marL="0" indent="0" algn="ctr">
              <a:buNone/>
              <a:defRPr sz="3958"/>
            </a:lvl1pPr>
            <a:lvl2pPr marL="753969" indent="0" algn="ctr">
              <a:buNone/>
              <a:defRPr sz="3298"/>
            </a:lvl2pPr>
            <a:lvl3pPr marL="1507937" indent="0" algn="ctr">
              <a:buNone/>
              <a:defRPr sz="2968"/>
            </a:lvl3pPr>
            <a:lvl4pPr marL="2261906" indent="0" algn="ctr">
              <a:buNone/>
              <a:defRPr sz="2639"/>
            </a:lvl4pPr>
            <a:lvl5pPr marL="3015874" indent="0" algn="ctr">
              <a:buNone/>
              <a:defRPr sz="2639"/>
            </a:lvl5pPr>
            <a:lvl6pPr marL="3769843" indent="0" algn="ctr">
              <a:buNone/>
              <a:defRPr sz="2639"/>
            </a:lvl6pPr>
            <a:lvl7pPr marL="4523811" indent="0" algn="ctr">
              <a:buNone/>
              <a:defRPr sz="2639"/>
            </a:lvl7pPr>
            <a:lvl8pPr marL="5277780" indent="0" algn="ctr">
              <a:buNone/>
              <a:defRPr sz="2639"/>
            </a:lvl8pPr>
            <a:lvl9pPr marL="6031748" indent="0" algn="ctr">
              <a:buNone/>
              <a:defRPr sz="2639"/>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394010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432952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371687" y="2819487"/>
            <a:ext cx="17339786" cy="4704375"/>
          </a:xfrm>
        </p:spPr>
        <p:txBody>
          <a:bodyPr anchor="b"/>
          <a:lstStyle>
            <a:lvl1pPr>
              <a:defRPr sz="9895"/>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87" y="7568367"/>
            <a:ext cx="17339786" cy="2473919"/>
          </a:xfrm>
        </p:spPr>
        <p:txBody>
          <a:bodyPr/>
          <a:lstStyle>
            <a:lvl1pPr marL="0" indent="0">
              <a:buNone/>
              <a:defRPr sz="3958">
                <a:solidFill>
                  <a:schemeClr val="tx1"/>
                </a:solidFill>
              </a:defRPr>
            </a:lvl1pPr>
            <a:lvl2pPr marL="753969" indent="0">
              <a:buNone/>
              <a:defRPr sz="3298">
                <a:solidFill>
                  <a:schemeClr val="tx1">
                    <a:tint val="75000"/>
                  </a:schemeClr>
                </a:solidFill>
              </a:defRPr>
            </a:lvl2pPr>
            <a:lvl3pPr marL="1507937" indent="0">
              <a:buNone/>
              <a:defRPr sz="2968">
                <a:solidFill>
                  <a:schemeClr val="tx1">
                    <a:tint val="75000"/>
                  </a:schemeClr>
                </a:solidFill>
              </a:defRPr>
            </a:lvl3pPr>
            <a:lvl4pPr marL="2261906" indent="0">
              <a:buNone/>
              <a:defRPr sz="2639">
                <a:solidFill>
                  <a:schemeClr val="tx1">
                    <a:tint val="75000"/>
                  </a:schemeClr>
                </a:solidFill>
              </a:defRPr>
            </a:lvl4pPr>
            <a:lvl5pPr marL="3015874" indent="0">
              <a:buNone/>
              <a:defRPr sz="2639">
                <a:solidFill>
                  <a:schemeClr val="tx1">
                    <a:tint val="75000"/>
                  </a:schemeClr>
                </a:solidFill>
              </a:defRPr>
            </a:lvl5pPr>
            <a:lvl6pPr marL="3769843" indent="0">
              <a:buNone/>
              <a:defRPr sz="2639">
                <a:solidFill>
                  <a:schemeClr val="tx1">
                    <a:tint val="75000"/>
                  </a:schemeClr>
                </a:solidFill>
              </a:defRPr>
            </a:lvl6pPr>
            <a:lvl7pPr marL="4523811" indent="0">
              <a:buNone/>
              <a:defRPr sz="2639">
                <a:solidFill>
                  <a:schemeClr val="tx1">
                    <a:tint val="75000"/>
                  </a:schemeClr>
                </a:solidFill>
              </a:defRPr>
            </a:lvl7pPr>
            <a:lvl8pPr marL="5277780" indent="0">
              <a:buNone/>
              <a:defRPr sz="2639">
                <a:solidFill>
                  <a:schemeClr val="tx1">
                    <a:tint val="75000"/>
                  </a:schemeClr>
                </a:solidFill>
              </a:defRPr>
            </a:lvl8pPr>
            <a:lvl9pPr marL="6031748" indent="0">
              <a:buNone/>
              <a:defRPr sz="2639">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259679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24242E"/>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7" name="Holder 7"/>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382157" y="3010591"/>
            <a:ext cx="8544243" cy="717567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10177700" y="3010591"/>
            <a:ext cx="8544243" cy="717567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276762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84776" y="602120"/>
            <a:ext cx="17339786" cy="2185952"/>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384778" y="2772362"/>
            <a:ext cx="8504975" cy="1358692"/>
          </a:xfrm>
        </p:spPr>
        <p:txBody>
          <a:bodyPr anchor="b"/>
          <a:lstStyle>
            <a:lvl1pPr marL="0" indent="0">
              <a:buNone/>
              <a:defRPr sz="3958" b="1"/>
            </a:lvl1pPr>
            <a:lvl2pPr marL="753969" indent="0">
              <a:buNone/>
              <a:defRPr sz="3298" b="1"/>
            </a:lvl2pPr>
            <a:lvl3pPr marL="1507937" indent="0">
              <a:buNone/>
              <a:defRPr sz="2968" b="1"/>
            </a:lvl3pPr>
            <a:lvl4pPr marL="2261906" indent="0">
              <a:buNone/>
              <a:defRPr sz="2639" b="1"/>
            </a:lvl4pPr>
            <a:lvl5pPr marL="3015874" indent="0">
              <a:buNone/>
              <a:defRPr sz="2639" b="1"/>
            </a:lvl5pPr>
            <a:lvl6pPr marL="3769843" indent="0">
              <a:buNone/>
              <a:defRPr sz="2639" b="1"/>
            </a:lvl6pPr>
            <a:lvl7pPr marL="4523811" indent="0">
              <a:buNone/>
              <a:defRPr sz="2639" b="1"/>
            </a:lvl7pPr>
            <a:lvl8pPr marL="5277780" indent="0">
              <a:buNone/>
              <a:defRPr sz="2639" b="1"/>
            </a:lvl8pPr>
            <a:lvl9pPr marL="6031748" indent="0">
              <a:buNone/>
              <a:defRPr sz="2639" b="1"/>
            </a:lvl9pPr>
          </a:lstStyle>
          <a:p>
            <a:pPr lvl="0"/>
            <a:r>
              <a:rPr lang="zh-TW" altLang="en-US"/>
              <a:t>按一下以編輯母片文字樣式</a:t>
            </a:r>
          </a:p>
        </p:txBody>
      </p:sp>
      <p:sp>
        <p:nvSpPr>
          <p:cNvPr id="4" name="Content Placeholder 3"/>
          <p:cNvSpPr>
            <a:spLocks noGrp="1"/>
          </p:cNvSpPr>
          <p:nvPr>
            <p:ph sz="half" idx="2"/>
          </p:nvPr>
        </p:nvSpPr>
        <p:spPr>
          <a:xfrm>
            <a:off x="1384778" y="4131054"/>
            <a:ext cx="8504975" cy="607615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10177702" y="2772362"/>
            <a:ext cx="8546861" cy="1358692"/>
          </a:xfrm>
        </p:spPr>
        <p:txBody>
          <a:bodyPr anchor="b"/>
          <a:lstStyle>
            <a:lvl1pPr marL="0" indent="0">
              <a:buNone/>
              <a:defRPr sz="3958" b="1"/>
            </a:lvl1pPr>
            <a:lvl2pPr marL="753969" indent="0">
              <a:buNone/>
              <a:defRPr sz="3298" b="1"/>
            </a:lvl2pPr>
            <a:lvl3pPr marL="1507937" indent="0">
              <a:buNone/>
              <a:defRPr sz="2968" b="1"/>
            </a:lvl3pPr>
            <a:lvl4pPr marL="2261906" indent="0">
              <a:buNone/>
              <a:defRPr sz="2639" b="1"/>
            </a:lvl4pPr>
            <a:lvl5pPr marL="3015874" indent="0">
              <a:buNone/>
              <a:defRPr sz="2639" b="1"/>
            </a:lvl5pPr>
            <a:lvl6pPr marL="3769843" indent="0">
              <a:buNone/>
              <a:defRPr sz="2639" b="1"/>
            </a:lvl6pPr>
            <a:lvl7pPr marL="4523811" indent="0">
              <a:buNone/>
              <a:defRPr sz="2639" b="1"/>
            </a:lvl7pPr>
            <a:lvl8pPr marL="5277780" indent="0">
              <a:buNone/>
              <a:defRPr sz="2639" b="1"/>
            </a:lvl8pPr>
            <a:lvl9pPr marL="6031748" indent="0">
              <a:buNone/>
              <a:defRPr sz="2639" b="1"/>
            </a:lvl9pPr>
          </a:lstStyle>
          <a:p>
            <a:pPr lvl="0"/>
            <a:r>
              <a:rPr lang="zh-TW" altLang="en-US"/>
              <a:t>按一下以編輯母片文字樣式</a:t>
            </a:r>
          </a:p>
        </p:txBody>
      </p:sp>
      <p:sp>
        <p:nvSpPr>
          <p:cNvPr id="6" name="Content Placeholder 5"/>
          <p:cNvSpPr>
            <a:spLocks noGrp="1"/>
          </p:cNvSpPr>
          <p:nvPr>
            <p:ph sz="quarter" idx="4"/>
          </p:nvPr>
        </p:nvSpPr>
        <p:spPr>
          <a:xfrm>
            <a:off x="10177702" y="4131054"/>
            <a:ext cx="8546861" cy="607615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4223993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19229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3586779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384775" y="753957"/>
            <a:ext cx="6484096" cy="2638848"/>
          </a:xfrm>
        </p:spPr>
        <p:txBody>
          <a:bodyPr anchor="b"/>
          <a:lstStyle>
            <a:lvl1pPr>
              <a:defRPr sz="5277"/>
            </a:lvl1pPr>
          </a:lstStyle>
          <a:p>
            <a:r>
              <a:rPr lang="zh-TW" altLang="en-US"/>
              <a:t>按一下以編輯母片標題樣式</a:t>
            </a:r>
            <a:endParaRPr lang="en-US" dirty="0"/>
          </a:p>
        </p:txBody>
      </p:sp>
      <p:sp>
        <p:nvSpPr>
          <p:cNvPr id="3" name="Content Placeholder 2"/>
          <p:cNvSpPr>
            <a:spLocks noGrp="1"/>
          </p:cNvSpPr>
          <p:nvPr>
            <p:ph idx="1"/>
          </p:nvPr>
        </p:nvSpPr>
        <p:spPr>
          <a:xfrm>
            <a:off x="8546861" y="1628339"/>
            <a:ext cx="10177701" cy="8036969"/>
          </a:xfrm>
        </p:spPr>
        <p:txBody>
          <a:bodyPr/>
          <a:lstStyle>
            <a:lvl1pPr>
              <a:defRPr sz="5277"/>
            </a:lvl1pPr>
            <a:lvl2pPr>
              <a:defRPr sz="4617"/>
            </a:lvl2pPr>
            <a:lvl3pPr>
              <a:defRPr sz="3958"/>
            </a:lvl3pPr>
            <a:lvl4pPr>
              <a:defRPr sz="3298"/>
            </a:lvl4pPr>
            <a:lvl5pPr>
              <a:defRPr sz="3298"/>
            </a:lvl5pPr>
            <a:lvl6pPr>
              <a:defRPr sz="3298"/>
            </a:lvl6pPr>
            <a:lvl7pPr>
              <a:defRPr sz="3298"/>
            </a:lvl7pPr>
            <a:lvl8pPr>
              <a:defRPr sz="3298"/>
            </a:lvl8pPr>
            <a:lvl9pPr>
              <a:defRPr sz="3298"/>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384775" y="3392805"/>
            <a:ext cx="6484096" cy="6285591"/>
          </a:xfrm>
        </p:spPr>
        <p:txBody>
          <a:bodyPr/>
          <a:lstStyle>
            <a:lvl1pPr marL="0" indent="0">
              <a:buNone/>
              <a:defRPr sz="2639"/>
            </a:lvl1pPr>
            <a:lvl2pPr marL="753969" indent="0">
              <a:buNone/>
              <a:defRPr sz="2309"/>
            </a:lvl2pPr>
            <a:lvl3pPr marL="1507937" indent="0">
              <a:buNone/>
              <a:defRPr sz="1979"/>
            </a:lvl3pPr>
            <a:lvl4pPr marL="2261906" indent="0">
              <a:buNone/>
              <a:defRPr sz="1649"/>
            </a:lvl4pPr>
            <a:lvl5pPr marL="3015874" indent="0">
              <a:buNone/>
              <a:defRPr sz="1649"/>
            </a:lvl5pPr>
            <a:lvl6pPr marL="3769843" indent="0">
              <a:buNone/>
              <a:defRPr sz="1649"/>
            </a:lvl6pPr>
            <a:lvl7pPr marL="4523811" indent="0">
              <a:buNone/>
              <a:defRPr sz="1649"/>
            </a:lvl7pPr>
            <a:lvl8pPr marL="5277780" indent="0">
              <a:buNone/>
              <a:defRPr sz="1649"/>
            </a:lvl8pPr>
            <a:lvl9pPr marL="6031748" indent="0">
              <a:buNone/>
              <a:defRPr sz="1649"/>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8829049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384775" y="753957"/>
            <a:ext cx="6484096" cy="2638848"/>
          </a:xfrm>
        </p:spPr>
        <p:txBody>
          <a:bodyPr anchor="b"/>
          <a:lstStyle>
            <a:lvl1pPr>
              <a:defRPr sz="5277"/>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8546861" y="1628339"/>
            <a:ext cx="10177701" cy="8036969"/>
          </a:xfrm>
        </p:spPr>
        <p:txBody>
          <a:bodyPr anchor="t"/>
          <a:lstStyle>
            <a:lvl1pPr marL="0" indent="0">
              <a:buNone/>
              <a:defRPr sz="5277"/>
            </a:lvl1pPr>
            <a:lvl2pPr marL="753969" indent="0">
              <a:buNone/>
              <a:defRPr sz="4617"/>
            </a:lvl2pPr>
            <a:lvl3pPr marL="1507937" indent="0">
              <a:buNone/>
              <a:defRPr sz="3958"/>
            </a:lvl3pPr>
            <a:lvl4pPr marL="2261906" indent="0">
              <a:buNone/>
              <a:defRPr sz="3298"/>
            </a:lvl4pPr>
            <a:lvl5pPr marL="3015874" indent="0">
              <a:buNone/>
              <a:defRPr sz="3298"/>
            </a:lvl5pPr>
            <a:lvl6pPr marL="3769843" indent="0">
              <a:buNone/>
              <a:defRPr sz="3298"/>
            </a:lvl6pPr>
            <a:lvl7pPr marL="4523811" indent="0">
              <a:buNone/>
              <a:defRPr sz="3298"/>
            </a:lvl7pPr>
            <a:lvl8pPr marL="5277780" indent="0">
              <a:buNone/>
              <a:defRPr sz="3298"/>
            </a:lvl8pPr>
            <a:lvl9pPr marL="6031748" indent="0">
              <a:buNone/>
              <a:defRPr sz="3298"/>
            </a:lvl9pPr>
          </a:lstStyle>
          <a:p>
            <a:r>
              <a:rPr lang="zh-TW" altLang="en-US"/>
              <a:t>按一下圖示以新增圖片</a:t>
            </a:r>
            <a:endParaRPr lang="en-US" dirty="0"/>
          </a:p>
        </p:txBody>
      </p:sp>
      <p:sp>
        <p:nvSpPr>
          <p:cNvPr id="4" name="Text Placeholder 3"/>
          <p:cNvSpPr>
            <a:spLocks noGrp="1"/>
          </p:cNvSpPr>
          <p:nvPr>
            <p:ph type="body" sz="half" idx="2"/>
          </p:nvPr>
        </p:nvSpPr>
        <p:spPr>
          <a:xfrm>
            <a:off x="1384775" y="3392805"/>
            <a:ext cx="6484096" cy="6285591"/>
          </a:xfrm>
        </p:spPr>
        <p:txBody>
          <a:bodyPr/>
          <a:lstStyle>
            <a:lvl1pPr marL="0" indent="0">
              <a:buNone/>
              <a:defRPr sz="2639"/>
            </a:lvl1pPr>
            <a:lvl2pPr marL="753969" indent="0">
              <a:buNone/>
              <a:defRPr sz="2309"/>
            </a:lvl2pPr>
            <a:lvl3pPr marL="1507937" indent="0">
              <a:buNone/>
              <a:defRPr sz="1979"/>
            </a:lvl3pPr>
            <a:lvl4pPr marL="2261906" indent="0">
              <a:buNone/>
              <a:defRPr sz="1649"/>
            </a:lvl4pPr>
            <a:lvl5pPr marL="3015874" indent="0">
              <a:buNone/>
              <a:defRPr sz="1649"/>
            </a:lvl5pPr>
            <a:lvl6pPr marL="3769843" indent="0">
              <a:buNone/>
              <a:defRPr sz="1649"/>
            </a:lvl6pPr>
            <a:lvl7pPr marL="4523811" indent="0">
              <a:buNone/>
              <a:defRPr sz="1649"/>
            </a:lvl7pPr>
            <a:lvl8pPr marL="5277780" indent="0">
              <a:buNone/>
              <a:defRPr sz="1649"/>
            </a:lvl8pPr>
            <a:lvl9pPr marL="6031748" indent="0">
              <a:buNone/>
              <a:defRPr sz="1649"/>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597572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2722911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386997" y="602118"/>
            <a:ext cx="4334947" cy="958415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82158" y="602118"/>
            <a:ext cx="12753538" cy="958415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2021/5/27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928723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24242E"/>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5" name="Holder 5"/>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bg>
      <p:bgRef idx="1001">
        <a:schemeClr val="bg1"/>
      </p:bgRef>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4" name="Holder 4"/>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86336-4BDE-4B89-A174-E4ECF48D2C1F}"/>
              </a:ext>
            </a:extLst>
          </p:cNvPr>
          <p:cNvSpPr>
            <a:spLocks noGrp="1"/>
          </p:cNvSpPr>
          <p:nvPr>
            <p:ph type="ctrTitle"/>
          </p:nvPr>
        </p:nvSpPr>
        <p:spPr>
          <a:xfrm>
            <a:off x="2513013" y="1851025"/>
            <a:ext cx="15078075" cy="39370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F48C3A3-8613-4268-B3A5-FD7B9C3831E4}"/>
              </a:ext>
            </a:extLst>
          </p:cNvPr>
          <p:cNvSpPr>
            <a:spLocks noGrp="1"/>
          </p:cNvSpPr>
          <p:nvPr>
            <p:ph type="subTitle" idx="1"/>
          </p:nvPr>
        </p:nvSpPr>
        <p:spPr>
          <a:xfrm>
            <a:off x="2513013" y="5940425"/>
            <a:ext cx="15078075" cy="2730500"/>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E6511CD-5A5C-4117-81E6-95EF2E1406F9}"/>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E4FDD281-9E48-4E53-9891-31B4D43160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7311BD-B05B-49A0-B692-E17026212015}"/>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74406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A22DF-D70E-4929-8B0C-9FD5BC21BD52}"/>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4A8D5A-45B9-43D7-A650-FCF6D8FAD889}"/>
              </a:ext>
            </a:extLst>
          </p:cNvPr>
          <p:cNvSpPr>
            <a:spLocks noGrp="1"/>
          </p:cNvSpPr>
          <p:nvPr>
            <p:ph idx="1"/>
          </p:nvPr>
        </p:nvSpPr>
        <p:spPr>
          <a:xfrm>
            <a:off x="1382713" y="3009900"/>
            <a:ext cx="17338675" cy="71770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B2A65-E88A-46BF-B7E3-55B1A066C03A}"/>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A59B36C8-292F-4B00-B0DB-B978AA7322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7D7B84-CCE9-454C-8CF9-144F4EAC29E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619890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FA6E3-D9F0-4C94-B4C6-79D465EE707C}"/>
              </a:ext>
            </a:extLst>
          </p:cNvPr>
          <p:cNvSpPr>
            <a:spLocks noGrp="1"/>
          </p:cNvSpPr>
          <p:nvPr>
            <p:ph type="title"/>
          </p:nvPr>
        </p:nvSpPr>
        <p:spPr>
          <a:xfrm>
            <a:off x="1371600" y="2819400"/>
            <a:ext cx="17340263" cy="4703763"/>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4E768DC-0FA8-4A41-80A5-6B4741C9040F}"/>
              </a:ext>
            </a:extLst>
          </p:cNvPr>
          <p:cNvSpPr>
            <a:spLocks noGrp="1"/>
          </p:cNvSpPr>
          <p:nvPr>
            <p:ph type="body" idx="1"/>
          </p:nvPr>
        </p:nvSpPr>
        <p:spPr>
          <a:xfrm>
            <a:off x="1371600" y="7567613"/>
            <a:ext cx="17340263" cy="2474912"/>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70078EC-A9BC-4D40-9710-E03434A08B6A}"/>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6801C01A-0D29-4936-A13A-B083149EF2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94C64E-3500-4D56-B3EB-AFF0C1B49A7F}"/>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114120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889F9-ECB7-40A8-B499-EC810DF3AE47}"/>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3EA3B7-9001-40A2-95F4-4141F5663227}"/>
              </a:ext>
            </a:extLst>
          </p:cNvPr>
          <p:cNvSpPr>
            <a:spLocks noGrp="1"/>
          </p:cNvSpPr>
          <p:nvPr>
            <p:ph sz="half" idx="1"/>
          </p:nvPr>
        </p:nvSpPr>
        <p:spPr>
          <a:xfrm>
            <a:off x="1382713" y="3009900"/>
            <a:ext cx="8593137" cy="71770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039BBEB-1CF9-4A1D-8889-5EC5EBCF6020}"/>
              </a:ext>
            </a:extLst>
          </p:cNvPr>
          <p:cNvSpPr>
            <a:spLocks noGrp="1"/>
          </p:cNvSpPr>
          <p:nvPr>
            <p:ph sz="half" idx="2"/>
          </p:nvPr>
        </p:nvSpPr>
        <p:spPr>
          <a:xfrm>
            <a:off x="10128250" y="3009900"/>
            <a:ext cx="8593138" cy="71770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00F9C39-D6CC-469F-A644-6B02D8BE4CC6}"/>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91971DDF-D9B3-421F-A77D-6B71470611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82D20F-86F8-41A3-BB76-A37F3320ED0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394962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AD46F-ED54-4DFA-9592-9751EF87A758}"/>
              </a:ext>
            </a:extLst>
          </p:cNvPr>
          <p:cNvSpPr>
            <a:spLocks noGrp="1"/>
          </p:cNvSpPr>
          <p:nvPr>
            <p:ph type="title"/>
          </p:nvPr>
        </p:nvSpPr>
        <p:spPr>
          <a:xfrm>
            <a:off x="1384300" y="601663"/>
            <a:ext cx="17340263" cy="2185987"/>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F6B351-0A11-46CC-BAA6-20226100AECE}"/>
              </a:ext>
            </a:extLst>
          </p:cNvPr>
          <p:cNvSpPr>
            <a:spLocks noGrp="1"/>
          </p:cNvSpPr>
          <p:nvPr>
            <p:ph type="body" idx="1"/>
          </p:nvPr>
        </p:nvSpPr>
        <p:spPr>
          <a:xfrm>
            <a:off x="1384300" y="2771775"/>
            <a:ext cx="8505825" cy="13589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07C4EFC-8E47-4574-B3EA-2255B2D8AEC3}"/>
              </a:ext>
            </a:extLst>
          </p:cNvPr>
          <p:cNvSpPr>
            <a:spLocks noGrp="1"/>
          </p:cNvSpPr>
          <p:nvPr>
            <p:ph sz="half" idx="2"/>
          </p:nvPr>
        </p:nvSpPr>
        <p:spPr>
          <a:xfrm>
            <a:off x="1384300" y="4130675"/>
            <a:ext cx="8505825" cy="60769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6D27A40-E18D-4F8F-B727-22EB717A8FB9}"/>
              </a:ext>
            </a:extLst>
          </p:cNvPr>
          <p:cNvSpPr>
            <a:spLocks noGrp="1"/>
          </p:cNvSpPr>
          <p:nvPr>
            <p:ph type="body" sz="quarter" idx="3"/>
          </p:nvPr>
        </p:nvSpPr>
        <p:spPr>
          <a:xfrm>
            <a:off x="10177463" y="2771775"/>
            <a:ext cx="8547100" cy="13589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8B30DC1-0154-484D-83E1-448854FDA0A0}"/>
              </a:ext>
            </a:extLst>
          </p:cNvPr>
          <p:cNvSpPr>
            <a:spLocks noGrp="1"/>
          </p:cNvSpPr>
          <p:nvPr>
            <p:ph sz="quarter" idx="4"/>
          </p:nvPr>
        </p:nvSpPr>
        <p:spPr>
          <a:xfrm>
            <a:off x="10177463" y="4130675"/>
            <a:ext cx="8547100" cy="60769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F1990A1-6A12-4A19-AEC5-F65543785C24}"/>
              </a:ext>
            </a:extLst>
          </p:cNvPr>
          <p:cNvSpPr>
            <a:spLocks noGrp="1"/>
          </p:cNvSpPr>
          <p:nvPr>
            <p:ph type="dt" sz="half" idx="10"/>
          </p:nvPr>
        </p:nvSpPr>
        <p:spPr/>
        <p:txBody>
          <a:bodyPr/>
          <a:lstStyle/>
          <a:p>
            <a:fld id="{B3328C4D-91F9-488C-85A3-8B8806C416B2}" type="datetimeFigureOut">
              <a:rPr lang="zh-CN" altLang="en-US" smtClean="0"/>
              <a:t>2021/5/27</a:t>
            </a:fld>
            <a:endParaRPr lang="zh-CN" altLang="en-US"/>
          </a:p>
        </p:txBody>
      </p:sp>
      <p:sp>
        <p:nvSpPr>
          <p:cNvPr id="8" name="页脚占位符 7">
            <a:extLst>
              <a:ext uri="{FF2B5EF4-FFF2-40B4-BE49-F238E27FC236}">
                <a16:creationId xmlns:a16="http://schemas.microsoft.com/office/drawing/2014/main" id="{72B240D5-FAE8-4553-8D90-439D5DF52F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19E8297-5D6F-4BAC-908F-2784757FC0BA}"/>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15660966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502410"/>
          </a:xfrm>
          <a:custGeom>
            <a:avLst/>
            <a:gdLst/>
            <a:ahLst/>
            <a:cxnLst/>
            <a:rect l="l" t="t" r="r" b="b"/>
            <a:pathLst>
              <a:path w="20104100" h="1502410">
                <a:moveTo>
                  <a:pt x="0" y="0"/>
                </a:moveTo>
                <a:lnTo>
                  <a:pt x="0" y="1501917"/>
                </a:lnTo>
                <a:lnTo>
                  <a:pt x="20104099" y="1501917"/>
                </a:lnTo>
                <a:lnTo>
                  <a:pt x="20104099" y="0"/>
                </a:lnTo>
                <a:lnTo>
                  <a:pt x="0" y="0"/>
                </a:lnTo>
                <a:close/>
              </a:path>
            </a:pathLst>
          </a:custGeom>
          <a:solidFill>
            <a:srgbClr val="D4D4FF"/>
          </a:solidFill>
        </p:spPr>
        <p:txBody>
          <a:bodyPr wrap="square" lIns="0" tIns="0" rIns="0" bIns="0" rtlCol="0"/>
          <a:lstStyle/>
          <a:p>
            <a:endParaRPr/>
          </a:p>
        </p:txBody>
      </p:sp>
      <p:sp>
        <p:nvSpPr>
          <p:cNvPr id="2" name="Holder 2"/>
          <p:cNvSpPr>
            <a:spLocks noGrp="1"/>
          </p:cNvSpPr>
          <p:nvPr>
            <p:ph type="title"/>
          </p:nvPr>
        </p:nvSpPr>
        <p:spPr>
          <a:xfrm>
            <a:off x="8219931" y="-26811"/>
            <a:ext cx="3664237" cy="1169035"/>
          </a:xfrm>
          <a:prstGeom prst="rect">
            <a:avLst/>
          </a:prstGeom>
        </p:spPr>
        <p:txBody>
          <a:bodyPr wrap="square" lIns="0" tIns="0" rIns="0" bIns="0">
            <a:spAutoFit/>
          </a:bodyPr>
          <a:lstStyle>
            <a:lvl1pPr>
              <a:defRPr sz="7500" b="0" i="0">
                <a:solidFill>
                  <a:srgbClr val="24242E"/>
                </a:solidFill>
                <a:latin typeface="Gill Sans MT"/>
                <a:cs typeface="Gill Sans MT"/>
              </a:defRPr>
            </a:lvl1pPr>
          </a:lstStyle>
          <a:p>
            <a:endParaRPr/>
          </a:p>
        </p:txBody>
      </p:sp>
      <p:sp>
        <p:nvSpPr>
          <p:cNvPr id="3" name="Holder 3"/>
          <p:cNvSpPr>
            <a:spLocks noGrp="1"/>
          </p:cNvSpPr>
          <p:nvPr>
            <p:ph type="body" idx="1"/>
          </p:nvPr>
        </p:nvSpPr>
        <p:spPr>
          <a:xfrm>
            <a:off x="5258705" y="3442622"/>
            <a:ext cx="9611360" cy="830997"/>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dirty="0"/>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6" name="Holder 6"/>
          <p:cNvSpPr>
            <a:spLocks noGrp="1"/>
          </p:cNvSpPr>
          <p:nvPr>
            <p:ph type="sldNum" sz="quarter" idx="7"/>
          </p:nvPr>
        </p:nvSpPr>
        <p:spPr>
          <a:xfrm>
            <a:off x="17089818" y="10753006"/>
            <a:ext cx="369569" cy="362584"/>
          </a:xfrm>
          <a:prstGeom prst="rect">
            <a:avLst/>
          </a:prstGeom>
        </p:spPr>
        <p:txBody>
          <a:bodyPr wrap="square" lIns="0" tIns="0" rIns="0" bIns="0">
            <a:spAutoFit/>
          </a:bodyPr>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Lst>
  <p:txStyles>
    <p:titleStyle>
      <a:lvl1pPr>
        <a:defRPr>
          <a:latin typeface="+mj-lt"/>
          <a:ea typeface="+mj-ea"/>
          <a:cs typeface="+mj-cs"/>
        </a:defRPr>
      </a:lvl1pPr>
    </p:titleStyle>
    <p:bodyStyle>
      <a:lvl1pPr marL="285750" indent="-285750">
        <a:buClr>
          <a:srgbClr val="0000FF"/>
        </a:buClr>
        <a:buSzPct val="150000"/>
        <a:buFont typeface="Arial" panose="020B0604020202020204" pitchFamily="34" charset="0"/>
        <a:buChar char="•"/>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7AB4DCF-6E8E-4360-96BB-2B8A7A896A78}"/>
              </a:ext>
            </a:extLst>
          </p:cNvPr>
          <p:cNvSpPr>
            <a:spLocks noGrp="1"/>
          </p:cNvSpPr>
          <p:nvPr>
            <p:ph type="dt" sz="half" idx="2"/>
          </p:nvPr>
        </p:nvSpPr>
        <p:spPr>
          <a:xfrm>
            <a:off x="1382713" y="10482263"/>
            <a:ext cx="4522787" cy="601662"/>
          </a:xfrm>
          <a:prstGeom prst="rect">
            <a:avLst/>
          </a:prstGeom>
        </p:spPr>
        <p:txBody>
          <a:bodyPr vert="horz" lIns="91440" tIns="45720" rIns="91440" bIns="45720" rtlCol="0" anchor="ctr"/>
          <a:lstStyle>
            <a:lvl1pPr algn="l">
              <a:defRPr sz="1200">
                <a:solidFill>
                  <a:schemeClr val="tx1">
                    <a:tint val="75000"/>
                  </a:schemeClr>
                </a:solidFill>
              </a:defRPr>
            </a:lvl1pPr>
          </a:lstStyle>
          <a:p>
            <a:fld id="{B3328C4D-91F9-488C-85A3-8B8806C416B2}"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8E7C3955-372E-4A42-B040-372BC644E8F6}"/>
              </a:ext>
            </a:extLst>
          </p:cNvPr>
          <p:cNvSpPr>
            <a:spLocks noGrp="1"/>
          </p:cNvSpPr>
          <p:nvPr>
            <p:ph type="ftr" sz="quarter" idx="3"/>
          </p:nvPr>
        </p:nvSpPr>
        <p:spPr>
          <a:xfrm>
            <a:off x="6659563" y="10482263"/>
            <a:ext cx="6784975" cy="60166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62AF44-5C46-4C03-B9F6-9B21F921994F}"/>
              </a:ext>
            </a:extLst>
          </p:cNvPr>
          <p:cNvSpPr>
            <a:spLocks noGrp="1"/>
          </p:cNvSpPr>
          <p:nvPr>
            <p:ph type="sldNum" sz="quarter" idx="4"/>
          </p:nvPr>
        </p:nvSpPr>
        <p:spPr>
          <a:xfrm>
            <a:off x="14198600" y="10482263"/>
            <a:ext cx="4522788" cy="601662"/>
          </a:xfrm>
          <a:prstGeom prst="rect">
            <a:avLst/>
          </a:prstGeom>
        </p:spPr>
        <p:txBody>
          <a:bodyPr vert="horz" lIns="91440" tIns="45720" rIns="91440" bIns="45720" rtlCol="0" anchor="ctr"/>
          <a:lstStyle>
            <a:lvl1pPr algn="r">
              <a:defRPr sz="1200">
                <a:solidFill>
                  <a:schemeClr val="tx1">
                    <a:tint val="75000"/>
                  </a:schemeClr>
                </a:solidFill>
              </a:defRPr>
            </a:lvl1pPr>
          </a:lstStyle>
          <a:p>
            <a:fld id="{38AD220C-78D0-4980-B12A-D8979685A82B}" type="slidenum">
              <a:rPr lang="zh-CN" altLang="en-US" smtClean="0"/>
              <a:t>‹#›</a:t>
            </a:fld>
            <a:endParaRPr lang="zh-CN" altLang="en-US"/>
          </a:p>
        </p:txBody>
      </p:sp>
      <p:sp>
        <p:nvSpPr>
          <p:cNvPr id="7" name="矩形 6">
            <a:extLst>
              <a:ext uri="{FF2B5EF4-FFF2-40B4-BE49-F238E27FC236}">
                <a16:creationId xmlns:a16="http://schemas.microsoft.com/office/drawing/2014/main" id="{D49937AE-67D9-4D2C-8CD0-DD04149BC9A1}"/>
              </a:ext>
            </a:extLst>
          </p:cNvPr>
          <p:cNvSpPr/>
          <p:nvPr userDrawn="1"/>
        </p:nvSpPr>
        <p:spPr>
          <a:xfrm>
            <a:off x="3422650" y="2759075"/>
            <a:ext cx="12801600" cy="4876800"/>
          </a:xfrm>
          <a:prstGeom prst="rect">
            <a:avLst/>
          </a:prstGeom>
          <a:solidFill>
            <a:srgbClr val="D4D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452080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82157" y="602120"/>
            <a:ext cx="17339786" cy="218595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82157" y="3010591"/>
            <a:ext cx="17339786" cy="7175679"/>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82157" y="10482095"/>
            <a:ext cx="4523423" cy="602118"/>
          </a:xfrm>
          <a:prstGeom prst="rect">
            <a:avLst/>
          </a:prstGeom>
        </p:spPr>
        <p:txBody>
          <a:bodyPr vert="horz" lIns="91440" tIns="45720" rIns="91440" bIns="45720" rtlCol="0" anchor="ctr"/>
          <a:lstStyle>
            <a:lvl1pPr algn="l">
              <a:defRPr sz="1979">
                <a:solidFill>
                  <a:schemeClr val="tx1">
                    <a:tint val="75000"/>
                  </a:schemeClr>
                </a:solidFill>
              </a:defRPr>
            </a:lvl1pPr>
          </a:lstStyle>
          <a:p>
            <a:fld id="{6337D668-0DCC-49E0-854D-3B8469A96819}" type="datetimeFigureOut">
              <a:rPr lang="zh-TW" altLang="en-US" smtClean="0"/>
              <a:t>2021/5/27</a:t>
            </a:fld>
            <a:endParaRPr lang="zh-TW" altLang="en-US"/>
          </a:p>
        </p:txBody>
      </p:sp>
      <p:sp>
        <p:nvSpPr>
          <p:cNvPr id="5" name="Footer Placeholder 4"/>
          <p:cNvSpPr>
            <a:spLocks noGrp="1"/>
          </p:cNvSpPr>
          <p:nvPr>
            <p:ph type="ftr" sz="quarter" idx="3"/>
          </p:nvPr>
        </p:nvSpPr>
        <p:spPr>
          <a:xfrm>
            <a:off x="6659483" y="10482095"/>
            <a:ext cx="6785134" cy="602118"/>
          </a:xfrm>
          <a:prstGeom prst="rect">
            <a:avLst/>
          </a:prstGeom>
        </p:spPr>
        <p:txBody>
          <a:bodyPr vert="horz" lIns="91440" tIns="45720" rIns="91440" bIns="45720" rtlCol="0" anchor="ctr"/>
          <a:lstStyle>
            <a:lvl1pPr algn="ctr">
              <a:defRPr sz="1979">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14198520" y="10482095"/>
            <a:ext cx="4523423" cy="602118"/>
          </a:xfrm>
          <a:prstGeom prst="rect">
            <a:avLst/>
          </a:prstGeom>
        </p:spPr>
        <p:txBody>
          <a:bodyPr vert="horz" lIns="91440" tIns="45720" rIns="91440" bIns="45720" rtlCol="0" anchor="ctr"/>
          <a:lstStyle>
            <a:lvl1pPr algn="r">
              <a:defRPr sz="1979">
                <a:solidFill>
                  <a:schemeClr val="tx1">
                    <a:tint val="75000"/>
                  </a:schemeClr>
                </a:solidFill>
              </a:defRPr>
            </a:lvl1p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66682906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1507937" rtl="0" eaLnBrk="1" latinLnBrk="0" hangingPunct="1">
        <a:lnSpc>
          <a:spcPct val="90000"/>
        </a:lnSpc>
        <a:spcBef>
          <a:spcPct val="0"/>
        </a:spcBef>
        <a:buNone/>
        <a:defRPr sz="7256" kern="1200">
          <a:solidFill>
            <a:schemeClr val="tx1"/>
          </a:solidFill>
          <a:latin typeface="+mj-lt"/>
          <a:ea typeface="+mj-ea"/>
          <a:cs typeface="+mj-cs"/>
        </a:defRPr>
      </a:lvl1pPr>
    </p:titleStyle>
    <p:bodyStyle>
      <a:lvl1pPr marL="376984" indent="-376984" algn="l" defTabSz="1507937" rtl="0" eaLnBrk="1" latinLnBrk="0" hangingPunct="1">
        <a:lnSpc>
          <a:spcPct val="90000"/>
        </a:lnSpc>
        <a:spcBef>
          <a:spcPts val="1649"/>
        </a:spcBef>
        <a:buFont typeface="Arial" panose="020B0604020202020204" pitchFamily="34" charset="0"/>
        <a:buChar char="•"/>
        <a:defRPr sz="4617" kern="1200">
          <a:solidFill>
            <a:schemeClr val="tx1"/>
          </a:solidFill>
          <a:latin typeface="+mn-lt"/>
          <a:ea typeface="+mn-ea"/>
          <a:cs typeface="+mn-cs"/>
        </a:defRPr>
      </a:lvl1pPr>
      <a:lvl2pPr marL="1130953" indent="-376984" algn="l" defTabSz="1507937" rtl="0" eaLnBrk="1" latinLnBrk="0" hangingPunct="1">
        <a:lnSpc>
          <a:spcPct val="90000"/>
        </a:lnSpc>
        <a:spcBef>
          <a:spcPts val="825"/>
        </a:spcBef>
        <a:buFont typeface="Arial" panose="020B0604020202020204" pitchFamily="34" charset="0"/>
        <a:buChar char="•"/>
        <a:defRPr sz="3958" kern="1200">
          <a:solidFill>
            <a:schemeClr val="tx1"/>
          </a:solidFill>
          <a:latin typeface="+mn-lt"/>
          <a:ea typeface="+mn-ea"/>
          <a:cs typeface="+mn-cs"/>
        </a:defRPr>
      </a:lvl2pPr>
      <a:lvl3pPr marL="1884921" indent="-376984" algn="l" defTabSz="1507937" rtl="0" eaLnBrk="1" latinLnBrk="0" hangingPunct="1">
        <a:lnSpc>
          <a:spcPct val="90000"/>
        </a:lnSpc>
        <a:spcBef>
          <a:spcPts val="825"/>
        </a:spcBef>
        <a:buFont typeface="Arial" panose="020B0604020202020204" pitchFamily="34" charset="0"/>
        <a:buChar char="•"/>
        <a:defRPr sz="3298" kern="1200">
          <a:solidFill>
            <a:schemeClr val="tx1"/>
          </a:solidFill>
          <a:latin typeface="+mn-lt"/>
          <a:ea typeface="+mn-ea"/>
          <a:cs typeface="+mn-cs"/>
        </a:defRPr>
      </a:lvl3pPr>
      <a:lvl4pPr marL="2638890"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4pPr>
      <a:lvl5pPr marL="3392858"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5pPr>
      <a:lvl6pPr marL="4146827"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6pPr>
      <a:lvl7pPr marL="4900795"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7pPr>
      <a:lvl8pPr marL="5654764"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8pPr>
      <a:lvl9pPr marL="6408732"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9pPr>
    </p:bodyStyle>
    <p:otherStyle>
      <a:defPPr>
        <a:defRPr lang="en-US"/>
      </a:defPPr>
      <a:lvl1pPr marL="0" algn="l" defTabSz="1507937" rtl="0" eaLnBrk="1" latinLnBrk="0" hangingPunct="1">
        <a:defRPr sz="2968" kern="1200">
          <a:solidFill>
            <a:schemeClr val="tx1"/>
          </a:solidFill>
          <a:latin typeface="+mn-lt"/>
          <a:ea typeface="+mn-ea"/>
          <a:cs typeface="+mn-cs"/>
        </a:defRPr>
      </a:lvl1pPr>
      <a:lvl2pPr marL="753969" algn="l" defTabSz="1507937" rtl="0" eaLnBrk="1" latinLnBrk="0" hangingPunct="1">
        <a:defRPr sz="2968" kern="1200">
          <a:solidFill>
            <a:schemeClr val="tx1"/>
          </a:solidFill>
          <a:latin typeface="+mn-lt"/>
          <a:ea typeface="+mn-ea"/>
          <a:cs typeface="+mn-cs"/>
        </a:defRPr>
      </a:lvl2pPr>
      <a:lvl3pPr marL="1507937" algn="l" defTabSz="1507937" rtl="0" eaLnBrk="1" latinLnBrk="0" hangingPunct="1">
        <a:defRPr sz="2968" kern="1200">
          <a:solidFill>
            <a:schemeClr val="tx1"/>
          </a:solidFill>
          <a:latin typeface="+mn-lt"/>
          <a:ea typeface="+mn-ea"/>
          <a:cs typeface="+mn-cs"/>
        </a:defRPr>
      </a:lvl3pPr>
      <a:lvl4pPr marL="2261906" algn="l" defTabSz="1507937" rtl="0" eaLnBrk="1" latinLnBrk="0" hangingPunct="1">
        <a:defRPr sz="2968" kern="1200">
          <a:solidFill>
            <a:schemeClr val="tx1"/>
          </a:solidFill>
          <a:latin typeface="+mn-lt"/>
          <a:ea typeface="+mn-ea"/>
          <a:cs typeface="+mn-cs"/>
        </a:defRPr>
      </a:lvl4pPr>
      <a:lvl5pPr marL="3015874" algn="l" defTabSz="1507937" rtl="0" eaLnBrk="1" latinLnBrk="0" hangingPunct="1">
        <a:defRPr sz="2968" kern="1200">
          <a:solidFill>
            <a:schemeClr val="tx1"/>
          </a:solidFill>
          <a:latin typeface="+mn-lt"/>
          <a:ea typeface="+mn-ea"/>
          <a:cs typeface="+mn-cs"/>
        </a:defRPr>
      </a:lvl5pPr>
      <a:lvl6pPr marL="3769843" algn="l" defTabSz="1507937" rtl="0" eaLnBrk="1" latinLnBrk="0" hangingPunct="1">
        <a:defRPr sz="2968" kern="1200">
          <a:solidFill>
            <a:schemeClr val="tx1"/>
          </a:solidFill>
          <a:latin typeface="+mn-lt"/>
          <a:ea typeface="+mn-ea"/>
          <a:cs typeface="+mn-cs"/>
        </a:defRPr>
      </a:lvl6pPr>
      <a:lvl7pPr marL="4523811" algn="l" defTabSz="1507937" rtl="0" eaLnBrk="1" latinLnBrk="0" hangingPunct="1">
        <a:defRPr sz="2968" kern="1200">
          <a:solidFill>
            <a:schemeClr val="tx1"/>
          </a:solidFill>
          <a:latin typeface="+mn-lt"/>
          <a:ea typeface="+mn-ea"/>
          <a:cs typeface="+mn-cs"/>
        </a:defRPr>
      </a:lvl7pPr>
      <a:lvl8pPr marL="5277780" algn="l" defTabSz="1507937" rtl="0" eaLnBrk="1" latinLnBrk="0" hangingPunct="1">
        <a:defRPr sz="2968" kern="1200">
          <a:solidFill>
            <a:schemeClr val="tx1"/>
          </a:solidFill>
          <a:latin typeface="+mn-lt"/>
          <a:ea typeface="+mn-ea"/>
          <a:cs typeface="+mn-cs"/>
        </a:defRPr>
      </a:lvl8pPr>
      <a:lvl9pPr marL="6031748" algn="l" defTabSz="1507937" rtl="0" eaLnBrk="1" latinLnBrk="0" hangingPunct="1">
        <a:defRPr sz="2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60.png"/><Relationship Id="rId3" Type="http://schemas.openxmlformats.org/officeDocument/2006/relationships/image" Target="../media/image12.png"/><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58.png"/><Relationship Id="rId5" Type="http://schemas.openxmlformats.org/officeDocument/2006/relationships/image" Target="../media/image55.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10.jpeg"/><Relationship Id="rId3" Type="http://schemas.openxmlformats.org/officeDocument/2006/relationships/image" Target="../media/image20.png"/><Relationship Id="rId7" Type="http://schemas.openxmlformats.org/officeDocument/2006/relationships/image" Target="../media/image5.jpeg"/><Relationship Id="rId12" Type="http://schemas.openxmlformats.org/officeDocument/2006/relationships/image" Target="../media/image25.png"/><Relationship Id="rId17" Type="http://schemas.openxmlformats.org/officeDocument/2006/relationships/image" Target="../media/image9.jpeg"/><Relationship Id="rId2" Type="http://schemas.openxmlformats.org/officeDocument/2006/relationships/image" Target="../media/image19.png"/><Relationship Id="rId16"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3.jpeg"/><Relationship Id="rId11" Type="http://schemas.openxmlformats.org/officeDocument/2006/relationships/image" Target="../media/image24.png"/><Relationship Id="rId5" Type="http://schemas.openxmlformats.org/officeDocument/2006/relationships/image" Target="../media/image4.jpeg"/><Relationship Id="rId15" Type="http://schemas.openxmlformats.org/officeDocument/2006/relationships/image" Target="../media/image7.jpeg"/><Relationship Id="rId10" Type="http://schemas.openxmlformats.org/officeDocument/2006/relationships/image" Target="../media/image23.png"/><Relationship Id="rId4" Type="http://schemas.openxmlformats.org/officeDocument/2006/relationships/image" Target="../media/image2.jpeg"/><Relationship Id="rId9" Type="http://schemas.openxmlformats.org/officeDocument/2006/relationships/image" Target="../media/image22.png"/><Relationship Id="rId1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4.jpeg"/><Relationship Id="rId3" Type="http://schemas.openxmlformats.org/officeDocument/2006/relationships/image" Target="../media/image2.jpeg"/><Relationship Id="rId7" Type="http://schemas.openxmlformats.org/officeDocument/2006/relationships/image" Target="../media/image11.jpe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5.jpeg"/><Relationship Id="rId11" Type="http://schemas.openxmlformats.org/officeDocument/2006/relationships/image" Target="../media/image12.jpeg"/><Relationship Id="rId5" Type="http://schemas.openxmlformats.org/officeDocument/2006/relationships/image" Target="../media/image3.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5.png"/><Relationship Id="rId7" Type="http://schemas.openxmlformats.org/officeDocument/2006/relationships/image" Target="../media/image40.png"/><Relationship Id="rId12"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15.jpeg"/><Relationship Id="rId5" Type="http://schemas.openxmlformats.org/officeDocument/2006/relationships/image" Target="../media/image38.png"/><Relationship Id="rId10" Type="http://schemas.openxmlformats.org/officeDocument/2006/relationships/image" Target="../media/image14.jpeg"/><Relationship Id="rId4" Type="http://schemas.openxmlformats.org/officeDocument/2006/relationships/image" Target="../media/image37.pn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Few Shot Learning </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105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Introduction </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5012A85-8BE9-4789-BC60-2FC47B517827}"/>
                  </a:ext>
                </a:extLst>
              </p:cNvPr>
              <p:cNvSpPr txBox="1"/>
              <p:nvPr/>
            </p:nvSpPr>
            <p:spPr>
              <a:xfrm>
                <a:off x="1593850" y="2634681"/>
                <a:ext cx="13106400"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Untargeted attack:</a:t>
                </a:r>
                <a14:m>
                  <m:oMath xmlns:m="http://schemas.openxmlformats.org/officeDocument/2006/math">
                    <m:sSub>
                      <m:sSubPr>
                        <m:ctrlPr>
                          <a:rPr lang="en-US" altLang="zh-CN" sz="4400" i="1" smtClean="0">
                            <a:solidFill>
                              <a:srgbClr val="0000FF"/>
                            </a:solidFill>
                            <a:latin typeface="Cambria Math" panose="02040503050406030204" pitchFamily="18" charset="0"/>
                          </a:rPr>
                        </m:ctrlPr>
                      </m:sSubPr>
                      <m:e>
                        <m:r>
                          <a:rPr lang="en-US" altLang="zh-CN" sz="4400" b="0" i="0" smtClean="0">
                            <a:solidFill>
                              <a:srgbClr val="0000FF"/>
                            </a:solidFill>
                            <a:latin typeface="Cambria Math" panose="02040503050406030204" pitchFamily="18" charset="0"/>
                          </a:rPr>
                          <m:t> </m:t>
                        </m:r>
                        <m:r>
                          <m:rPr>
                            <m:sty m:val="p"/>
                          </m:rPr>
                          <a:rPr lang="en-US" altLang="zh-CN" sz="4400" b="0" i="0" smtClean="0">
                            <a:solidFill>
                              <a:srgbClr val="0000FF"/>
                            </a:solidFill>
                            <a:latin typeface="Cambria Math" panose="02040503050406030204" pitchFamily="18" charset="0"/>
                          </a:rPr>
                          <m:t>arg</m:t>
                        </m:r>
                        <m:r>
                          <a:rPr lang="en-US" altLang="zh-CN" sz="4400" b="0" i="0" smtClean="0">
                            <a:solidFill>
                              <a:srgbClr val="0000FF"/>
                            </a:solidFill>
                            <a:latin typeface="Cambria Math" panose="02040503050406030204" pitchFamily="18" charset="0"/>
                          </a:rPr>
                          <m:t> </m:t>
                        </m:r>
                        <m:r>
                          <m:rPr>
                            <m:sty m:val="p"/>
                          </m:rPr>
                          <a:rPr lang="en-US" altLang="zh-CN" sz="4400" b="0" i="0" smtClean="0">
                            <a:solidFill>
                              <a:srgbClr val="0000FF"/>
                            </a:solidFill>
                            <a:latin typeface="Cambria Math" panose="02040503050406030204" pitchFamily="18" charset="0"/>
                          </a:rPr>
                          <m:t>max</m:t>
                        </m:r>
                      </m:e>
                      <m:sub>
                        <m:r>
                          <a:rPr lang="zh-CN" altLang="en-US" sz="4400" i="1" smtClean="0">
                            <a:solidFill>
                              <a:srgbClr val="0000FF"/>
                            </a:solidFill>
                            <a:latin typeface="Cambria Math" panose="02040503050406030204" pitchFamily="18" charset="0"/>
                          </a:rPr>
                          <m:t>𝜎</m:t>
                        </m:r>
                      </m:sub>
                    </m:sSub>
                    <m:r>
                      <a:rPr lang="en-US" altLang="zh-CN" sz="4400" i="1" smtClean="0">
                        <a:solidFill>
                          <a:srgbClr val="0000FF"/>
                        </a:solidFill>
                        <a:latin typeface="Cambria Math" panose="02040503050406030204" pitchFamily="18" charset="0"/>
                        <a:ea typeface="Cambria Math" panose="02040503050406030204" pitchFamily="18" charset="0"/>
                      </a:rPr>
                      <m:t>ℒ</m:t>
                    </m:r>
                    <m:d>
                      <m:dPr>
                        <m:ctrlPr>
                          <a:rPr lang="en-US" altLang="zh-CN" sz="4400" b="0" i="1" smtClean="0">
                            <a:solidFill>
                              <a:srgbClr val="0000FF"/>
                            </a:solidFill>
                            <a:latin typeface="Cambria Math" panose="02040503050406030204" pitchFamily="18" charset="0"/>
                            <a:ea typeface="Cambria Math" panose="02040503050406030204" pitchFamily="18" charset="0"/>
                          </a:rPr>
                        </m:ctrlPr>
                      </m:dPr>
                      <m:e>
                        <m:r>
                          <a:rPr lang="zh-CN" altLang="en-US" sz="4400" b="0" i="1" smtClean="0">
                            <a:solidFill>
                              <a:srgbClr val="0000FF"/>
                            </a:solidFill>
                            <a:latin typeface="Cambria Math" panose="02040503050406030204" pitchFamily="18" charset="0"/>
                            <a:ea typeface="Cambria Math" panose="02040503050406030204" pitchFamily="18" charset="0"/>
                          </a:rPr>
                          <m:t>𝜃</m:t>
                        </m:r>
                        <m:r>
                          <a:rPr lang="en-US" altLang="zh-CN" sz="4400" b="0" i="1" smtClean="0">
                            <a:solidFill>
                              <a:srgbClr val="0000FF"/>
                            </a:solidFill>
                            <a:latin typeface="Cambria Math" panose="02040503050406030204" pitchFamily="18" charset="0"/>
                            <a:ea typeface="Cambria Math" panose="02040503050406030204" pitchFamily="18" charset="0"/>
                          </a:rPr>
                          <m:t>,</m:t>
                        </m:r>
                        <m:r>
                          <a:rPr lang="en-US" altLang="zh-CN" sz="4400" b="0" i="1" smtClean="0">
                            <a:solidFill>
                              <a:srgbClr val="0000FF"/>
                            </a:solidFill>
                            <a:latin typeface="Cambria Math" panose="02040503050406030204" pitchFamily="18" charset="0"/>
                            <a:ea typeface="Cambria Math" panose="02040503050406030204" pitchFamily="18" charset="0"/>
                          </a:rPr>
                          <m:t>𝑥</m:t>
                        </m:r>
                        <m:r>
                          <a:rPr lang="en-US" altLang="zh-CN" sz="4400" b="0" i="1" smtClean="0">
                            <a:solidFill>
                              <a:srgbClr val="0000FF"/>
                            </a:solidFill>
                            <a:latin typeface="Cambria Math" panose="02040503050406030204" pitchFamily="18" charset="0"/>
                            <a:ea typeface="Cambria Math" panose="02040503050406030204" pitchFamily="18" charset="0"/>
                          </a:rPr>
                          <m:t>+</m:t>
                        </m:r>
                        <m:r>
                          <a:rPr lang="zh-CN" altLang="en-US" sz="4400" b="0" i="1" smtClean="0">
                            <a:solidFill>
                              <a:srgbClr val="0000FF"/>
                            </a:solidFill>
                            <a:latin typeface="Cambria Math" panose="02040503050406030204" pitchFamily="18" charset="0"/>
                            <a:ea typeface="Cambria Math" panose="02040503050406030204" pitchFamily="18" charset="0"/>
                          </a:rPr>
                          <m:t>𝜎</m:t>
                        </m:r>
                        <m:r>
                          <a:rPr lang="en-US" altLang="zh-CN" sz="4400" b="0" i="1" smtClean="0">
                            <a:solidFill>
                              <a:srgbClr val="0000FF"/>
                            </a:solidFill>
                            <a:latin typeface="Cambria Math" panose="02040503050406030204" pitchFamily="18" charset="0"/>
                            <a:ea typeface="Cambria Math" panose="02040503050406030204" pitchFamily="18" charset="0"/>
                          </a:rPr>
                          <m:t>,</m:t>
                        </m:r>
                        <m:r>
                          <a:rPr lang="en-US" altLang="zh-CN" sz="4400" b="0" i="1" smtClean="0">
                            <a:solidFill>
                              <a:srgbClr val="0000FF"/>
                            </a:solidFill>
                            <a:latin typeface="Cambria Math" panose="02040503050406030204" pitchFamily="18" charset="0"/>
                            <a:ea typeface="Cambria Math" panose="02040503050406030204" pitchFamily="18" charset="0"/>
                          </a:rPr>
                          <m:t>𝑦</m:t>
                        </m:r>
                      </m:e>
                    </m:d>
                  </m:oMath>
                </a14:m>
                <a:endParaRPr lang="en-US" altLang="zh-CN" sz="4400" b="0" dirty="0">
                  <a:solidFill>
                    <a:srgbClr val="0000FF"/>
                  </a:solidFill>
                  <a:latin typeface="Gill Sans MT" panose="020B0502020104020203" pitchFamily="34" charset="0"/>
                  <a:ea typeface="Cambria Math" panose="02040503050406030204" pitchFamily="18" charset="0"/>
                </a:endParaRP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constrained by some norm such as </a:t>
                </a:r>
                <a14:m>
                  <m:oMath xmlns:m="http://schemas.openxmlformats.org/officeDocument/2006/math">
                    <m:sSub>
                      <m:sSubPr>
                        <m:ctrlPr>
                          <a:rPr lang="en-US" altLang="zh-CN" sz="4400" i="1" smtClean="0">
                            <a:solidFill>
                              <a:srgbClr val="0000FF"/>
                            </a:solidFill>
                            <a:latin typeface="Cambria Math" panose="02040503050406030204" pitchFamily="18" charset="0"/>
                            <a:ea typeface="Cambria Math" panose="02040503050406030204" pitchFamily="18" charset="0"/>
                          </a:rPr>
                        </m:ctrlPr>
                      </m:sSubPr>
                      <m:e>
                        <m:r>
                          <a:rPr lang="en-US" altLang="zh-CN" sz="4400" i="1">
                            <a:solidFill>
                              <a:srgbClr val="0000FF"/>
                            </a:solidFill>
                            <a:latin typeface="Cambria Math" panose="02040503050406030204" pitchFamily="18" charset="0"/>
                            <a:ea typeface="Cambria Math" panose="02040503050406030204" pitchFamily="18" charset="0"/>
                          </a:rPr>
                          <m:t>ℒ</m:t>
                        </m:r>
                      </m:e>
                      <m:sub>
                        <m:r>
                          <a:rPr lang="en-US" altLang="zh-CN" sz="4400" i="1" smtClean="0">
                            <a:solidFill>
                              <a:srgbClr val="0000FF"/>
                            </a:solidFill>
                            <a:latin typeface="Cambria Math" panose="02040503050406030204" pitchFamily="18" charset="0"/>
                            <a:ea typeface="Cambria Math" panose="02040503050406030204" pitchFamily="18" charset="0"/>
                          </a:rPr>
                          <m:t>∞</m:t>
                        </m:r>
                      </m:sub>
                    </m:sSub>
                    <m:r>
                      <a:rPr lang="en-US" altLang="zh-CN" sz="4400" b="0" i="1" smtClean="0">
                        <a:solidFill>
                          <a:schemeClr val="tx1"/>
                        </a:solidFill>
                        <a:latin typeface="Cambria Math" panose="02040503050406030204" pitchFamily="18" charset="0"/>
                        <a:ea typeface="Cambria Math" panose="02040503050406030204" pitchFamily="18" charset="0"/>
                      </a:rPr>
                      <m:t>𝑜𝑟</m:t>
                    </m:r>
                    <m:r>
                      <a:rPr lang="en-US" altLang="zh-CN" sz="4400" b="0" i="1" smtClean="0">
                        <a:solidFill>
                          <a:srgbClr val="0000FF"/>
                        </a:solidFill>
                        <a:latin typeface="Cambria Math" panose="02040503050406030204" pitchFamily="18" charset="0"/>
                        <a:ea typeface="Cambria Math" panose="02040503050406030204" pitchFamily="18" charset="0"/>
                      </a:rPr>
                      <m:t> </m:t>
                    </m:r>
                    <m:sSub>
                      <m:sSubPr>
                        <m:ctrlPr>
                          <a:rPr lang="en-US" altLang="zh-CN" sz="4400" b="0" i="1" smtClean="0">
                            <a:solidFill>
                              <a:srgbClr val="0000FF"/>
                            </a:solidFill>
                            <a:latin typeface="Cambria Math" panose="02040503050406030204" pitchFamily="18" charset="0"/>
                            <a:ea typeface="Cambria Math" panose="02040503050406030204" pitchFamily="18" charset="0"/>
                          </a:rPr>
                        </m:ctrlPr>
                      </m:sSubPr>
                      <m:e>
                        <m:r>
                          <a:rPr lang="en-US" altLang="zh-CN" sz="4400" i="1">
                            <a:solidFill>
                              <a:srgbClr val="0000FF"/>
                            </a:solidFill>
                            <a:latin typeface="Cambria Math" panose="02040503050406030204" pitchFamily="18" charset="0"/>
                            <a:ea typeface="Cambria Math" panose="02040503050406030204" pitchFamily="18" charset="0"/>
                          </a:rPr>
                          <m:t>ℒ</m:t>
                        </m:r>
                      </m:e>
                      <m:sub>
                        <m:r>
                          <a:rPr lang="en-US" altLang="zh-CN" sz="4400" b="0" i="1" smtClean="0">
                            <a:solidFill>
                              <a:srgbClr val="0000FF"/>
                            </a:solidFill>
                            <a:latin typeface="Cambria Math" panose="02040503050406030204" pitchFamily="18" charset="0"/>
                            <a:ea typeface="Cambria Math" panose="02040503050406030204" pitchFamily="18" charset="0"/>
                          </a:rPr>
                          <m:t>2</m:t>
                        </m:r>
                      </m:sub>
                    </m:sSub>
                  </m:oMath>
                </a14:m>
                <a:endParaRPr lang="en-US" altLang="zh-CN" sz="4400" dirty="0">
                  <a:solidFill>
                    <a:srgbClr val="0000FF"/>
                  </a:solidFill>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Targeted attack:</a:t>
                </a:r>
                <a14:m>
                  <m:oMath xmlns:m="http://schemas.openxmlformats.org/officeDocument/2006/math">
                    <m:sSub>
                      <m:sSubPr>
                        <m:ctrlPr>
                          <a:rPr lang="en-US" altLang="zh-CN" sz="4400" i="1" smtClean="0">
                            <a:solidFill>
                              <a:srgbClr val="0000FF"/>
                            </a:solidFill>
                            <a:latin typeface="Cambria Math" panose="02040503050406030204" pitchFamily="18" charset="0"/>
                          </a:rPr>
                        </m:ctrlPr>
                      </m:sSubPr>
                      <m:e>
                        <m:r>
                          <a:rPr lang="en-US" altLang="zh-CN" sz="4400">
                            <a:solidFill>
                              <a:srgbClr val="0000FF"/>
                            </a:solidFill>
                            <a:latin typeface="Cambria Math" panose="02040503050406030204" pitchFamily="18" charset="0"/>
                          </a:rPr>
                          <m:t> </m:t>
                        </m:r>
                        <m:r>
                          <m:rPr>
                            <m:sty m:val="p"/>
                          </m:rPr>
                          <a:rPr lang="en-US" altLang="zh-CN" sz="4400">
                            <a:solidFill>
                              <a:srgbClr val="0000FF"/>
                            </a:solidFill>
                            <a:latin typeface="Cambria Math" panose="02040503050406030204" pitchFamily="18" charset="0"/>
                          </a:rPr>
                          <m:t>arg</m:t>
                        </m:r>
                        <m:r>
                          <a:rPr lang="en-US" altLang="zh-CN" sz="4400">
                            <a:solidFill>
                              <a:srgbClr val="0000FF"/>
                            </a:solidFill>
                            <a:latin typeface="Cambria Math" panose="02040503050406030204" pitchFamily="18" charset="0"/>
                          </a:rPr>
                          <m:t> </m:t>
                        </m:r>
                        <m:r>
                          <a:rPr lang="en-US" altLang="zh-CN" sz="4400" b="0" i="1" smtClean="0">
                            <a:solidFill>
                              <a:srgbClr val="0000FF"/>
                            </a:solidFill>
                            <a:latin typeface="Cambria Math" panose="02040503050406030204" pitchFamily="18" charset="0"/>
                          </a:rPr>
                          <m:t>𝑚𝑖𝑛</m:t>
                        </m:r>
                      </m:e>
                      <m:sub>
                        <m:r>
                          <a:rPr lang="zh-CN" altLang="en-US" sz="4400" i="1">
                            <a:solidFill>
                              <a:srgbClr val="0000FF"/>
                            </a:solidFill>
                            <a:latin typeface="Cambria Math" panose="02040503050406030204" pitchFamily="18" charset="0"/>
                          </a:rPr>
                          <m:t>𝜎</m:t>
                        </m:r>
                      </m:sub>
                    </m:sSub>
                    <m:r>
                      <a:rPr lang="en-US" altLang="zh-CN" sz="4400" i="1">
                        <a:solidFill>
                          <a:srgbClr val="0000FF"/>
                        </a:solidFill>
                        <a:latin typeface="Cambria Math" panose="02040503050406030204" pitchFamily="18" charset="0"/>
                        <a:ea typeface="Cambria Math" panose="02040503050406030204" pitchFamily="18" charset="0"/>
                      </a:rPr>
                      <m:t>ℒ</m:t>
                    </m:r>
                    <m:r>
                      <a:rPr lang="en-US" altLang="zh-CN" sz="4400" i="1">
                        <a:solidFill>
                          <a:srgbClr val="0000FF"/>
                        </a:solidFill>
                        <a:latin typeface="Cambria Math" panose="02040503050406030204" pitchFamily="18" charset="0"/>
                        <a:ea typeface="Cambria Math" panose="02040503050406030204" pitchFamily="18" charset="0"/>
                      </a:rPr>
                      <m:t>(</m:t>
                    </m:r>
                    <m:r>
                      <a:rPr lang="zh-CN" altLang="en-US" sz="4400" i="1">
                        <a:solidFill>
                          <a:srgbClr val="0000FF"/>
                        </a:solidFill>
                        <a:latin typeface="Cambria Math" panose="02040503050406030204" pitchFamily="18" charset="0"/>
                        <a:ea typeface="Cambria Math" panose="02040503050406030204" pitchFamily="18" charset="0"/>
                      </a:rPr>
                      <m:t>𝜃</m:t>
                    </m:r>
                    <m:r>
                      <a:rPr lang="en-US" altLang="zh-CN" sz="4400" i="1">
                        <a:solidFill>
                          <a:srgbClr val="0000FF"/>
                        </a:solidFill>
                        <a:latin typeface="Cambria Math" panose="02040503050406030204" pitchFamily="18" charset="0"/>
                        <a:ea typeface="Cambria Math" panose="02040503050406030204" pitchFamily="18" charset="0"/>
                      </a:rPr>
                      <m:t>,</m:t>
                    </m:r>
                    <m:r>
                      <a:rPr lang="en-US" altLang="zh-CN" sz="4400" i="1">
                        <a:solidFill>
                          <a:srgbClr val="0000FF"/>
                        </a:solidFill>
                        <a:latin typeface="Cambria Math" panose="02040503050406030204" pitchFamily="18" charset="0"/>
                        <a:ea typeface="Cambria Math" panose="02040503050406030204" pitchFamily="18" charset="0"/>
                      </a:rPr>
                      <m:t>𝑥</m:t>
                    </m:r>
                    <m:r>
                      <a:rPr lang="en-US" altLang="zh-CN" sz="4400" i="1">
                        <a:solidFill>
                          <a:srgbClr val="0000FF"/>
                        </a:solidFill>
                        <a:latin typeface="Cambria Math" panose="02040503050406030204" pitchFamily="18" charset="0"/>
                        <a:ea typeface="Cambria Math" panose="02040503050406030204" pitchFamily="18" charset="0"/>
                      </a:rPr>
                      <m:t>+</m:t>
                    </m:r>
                    <m:r>
                      <a:rPr lang="zh-CN" altLang="en-US" sz="4400" i="1">
                        <a:solidFill>
                          <a:srgbClr val="0000FF"/>
                        </a:solidFill>
                        <a:latin typeface="Cambria Math" panose="02040503050406030204" pitchFamily="18" charset="0"/>
                        <a:ea typeface="Cambria Math" panose="02040503050406030204" pitchFamily="18" charset="0"/>
                      </a:rPr>
                      <m:t>𝜎</m:t>
                    </m:r>
                    <m:r>
                      <a:rPr lang="en-US" altLang="zh-CN" sz="4400" i="1">
                        <a:solidFill>
                          <a:srgbClr val="0000FF"/>
                        </a:solidFill>
                        <a:latin typeface="Cambria Math" panose="02040503050406030204" pitchFamily="18" charset="0"/>
                        <a:ea typeface="Cambria Math" panose="02040503050406030204" pitchFamily="18" charset="0"/>
                      </a:rPr>
                      <m:t>,</m:t>
                    </m:r>
                    <m:acc>
                      <m:accPr>
                        <m:chr m:val="̃"/>
                        <m:ctrlPr>
                          <a:rPr lang="en-US" altLang="zh-CN" sz="4400" i="1" smtClean="0">
                            <a:solidFill>
                              <a:srgbClr val="0000FF"/>
                            </a:solidFill>
                            <a:latin typeface="Cambria Math" panose="02040503050406030204" pitchFamily="18" charset="0"/>
                            <a:ea typeface="Cambria Math" panose="02040503050406030204" pitchFamily="18" charset="0"/>
                          </a:rPr>
                        </m:ctrlPr>
                      </m:accPr>
                      <m:e>
                        <m:r>
                          <a:rPr lang="en-US" altLang="zh-CN" sz="4400" b="0" i="1" smtClean="0">
                            <a:solidFill>
                              <a:srgbClr val="0000FF"/>
                            </a:solidFill>
                            <a:latin typeface="Cambria Math" panose="02040503050406030204" pitchFamily="18" charset="0"/>
                            <a:ea typeface="Cambria Math" panose="02040503050406030204" pitchFamily="18" charset="0"/>
                          </a:rPr>
                          <m:t>𝑦</m:t>
                        </m:r>
                      </m:e>
                    </m:acc>
                    <m:r>
                      <a:rPr lang="en-US" altLang="zh-CN" sz="4400" i="1">
                        <a:solidFill>
                          <a:srgbClr val="0000FF"/>
                        </a:solidFill>
                        <a:latin typeface="Cambria Math" panose="02040503050406030204" pitchFamily="18" charset="0"/>
                        <a:ea typeface="Cambria Math" panose="02040503050406030204" pitchFamily="18" charset="0"/>
                      </a:rPr>
                      <m:t>)</m:t>
                    </m:r>
                  </m:oMath>
                </a14:m>
                <a:endParaRPr lang="en-US" altLang="zh-CN" sz="4400" i="1" dirty="0">
                  <a:latin typeface="Gill Sans MT" panose="020B0502020104020203" pitchFamily="34" charset="0"/>
                </a:endParaRPr>
              </a:p>
            </p:txBody>
          </p:sp>
        </mc:Choice>
        <mc:Fallback xmlns="">
          <p:sp>
            <p:nvSpPr>
              <p:cNvPr id="4" name="文本框 3">
                <a:extLst>
                  <a:ext uri="{FF2B5EF4-FFF2-40B4-BE49-F238E27FC236}">
                    <a16:creationId xmlns:a16="http://schemas.microsoft.com/office/drawing/2014/main" id="{65012A85-8BE9-4789-BC60-2FC47B517827}"/>
                  </a:ext>
                </a:extLst>
              </p:cNvPr>
              <p:cNvSpPr txBox="1">
                <a:spLocks noRot="1" noChangeAspect="1" noMove="1" noResize="1" noEditPoints="1" noAdjustHandles="1" noChangeArrowheads="1" noChangeShapeType="1" noTextEdit="1"/>
              </p:cNvSpPr>
              <p:nvPr/>
            </p:nvSpPr>
            <p:spPr>
              <a:xfrm>
                <a:off x="1593850" y="2634681"/>
                <a:ext cx="13106400" cy="3019994"/>
              </a:xfrm>
              <a:prstGeom prst="rect">
                <a:avLst/>
              </a:prstGeom>
              <a:blipFill>
                <a:blip r:embed="rId3"/>
                <a:stretch>
                  <a:fillRect l="-1674" b="-8669"/>
                </a:stretch>
              </a:blipFill>
            </p:spPr>
            <p:txBody>
              <a:bodyPr/>
              <a:lstStyle/>
              <a:p>
                <a:r>
                  <a:rPr lang="zh-CN" altLang="en-US">
                    <a:noFill/>
                  </a:rPr>
                  <a:t> </a:t>
                </a:r>
              </a:p>
            </p:txBody>
          </p:sp>
        </mc:Fallback>
      </mc:AlternateContent>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10</a:t>
            </a:fld>
            <a:endParaRPr sz="2300" dirty="0">
              <a:latin typeface="Gill Sans MT"/>
              <a:cs typeface="Gill Sans MT"/>
            </a:endParaRPr>
          </a:p>
        </p:txBody>
      </p:sp>
    </p:spTree>
    <p:extLst>
      <p:ext uri="{BB962C8B-B14F-4D97-AF65-F5344CB8AC3E}">
        <p14:creationId xmlns:p14="http://schemas.microsoft.com/office/powerpoint/2010/main" val="131542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11</a:t>
            </a:fld>
            <a:endParaRPr sz="2300" dirty="0">
              <a:latin typeface="Gill Sans MT"/>
              <a:cs typeface="Gill Sans MT"/>
            </a:endParaRPr>
          </a:p>
        </p:txBody>
      </p:sp>
      <p:sp>
        <p:nvSpPr>
          <p:cNvPr id="11" name="标题 1">
            <a:extLst>
              <a:ext uri="{FF2B5EF4-FFF2-40B4-BE49-F238E27FC236}">
                <a16:creationId xmlns:a16="http://schemas.microsoft.com/office/drawing/2014/main" id="{FF2319CA-1432-48C7-8C69-254D2A6494CB}"/>
              </a:ext>
            </a:extLst>
          </p:cNvPr>
          <p:cNvSpPr>
            <a:spLocks noGrp="1"/>
          </p:cNvSpPr>
          <p:nvPr/>
        </p:nvSpPr>
        <p:spPr>
          <a:xfrm>
            <a:off x="7080250" y="168275"/>
            <a:ext cx="5373760" cy="1154162"/>
          </a:xfrm>
          <a:prstGeom prst="rect">
            <a:avLst/>
          </a:prstGeom>
        </p:spPr>
        <p:txBody>
          <a:bodyPr wrap="square" lIns="0" tIns="0" rIns="0" bIns="0">
            <a:spAutoFit/>
          </a:bodyPr>
          <a:lstStyle>
            <a:lvl1pPr>
              <a:defRPr sz="7500" b="0" i="0">
                <a:solidFill>
                  <a:srgbClr val="24242E"/>
                </a:solidFill>
                <a:latin typeface="Gill Sans MT"/>
                <a:ea typeface="+mj-ea"/>
                <a:cs typeface="Gill Sans MT"/>
              </a:defRPr>
            </a:lvl1pPr>
          </a:lstStyle>
          <a:p>
            <a:pPr algn="ctr"/>
            <a:r>
              <a:rPr lang="en-US" altLang="zh-CN" dirty="0"/>
              <a:t>FGSM </a:t>
            </a:r>
            <a:endParaRPr lang="zh-CN" altLang="en-US" dirty="0"/>
          </a:p>
        </p:txBody>
      </p:sp>
      <p:sp>
        <p:nvSpPr>
          <p:cNvPr id="5" name="文本框 4">
            <a:extLst>
              <a:ext uri="{FF2B5EF4-FFF2-40B4-BE49-F238E27FC236}">
                <a16:creationId xmlns:a16="http://schemas.microsoft.com/office/drawing/2014/main" id="{E966819E-8C78-47A5-A4AD-34F0BE502FDC}"/>
              </a:ext>
            </a:extLst>
          </p:cNvPr>
          <p:cNvSpPr txBox="1"/>
          <p:nvPr/>
        </p:nvSpPr>
        <p:spPr>
          <a:xfrm>
            <a:off x="831848" y="2126565"/>
            <a:ext cx="10058401" cy="200433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zh-CN" altLang="en-US" sz="4400" dirty="0">
                <a:latin typeface="Gill Sans MT" panose="020B0502020104020203" pitchFamily="34" charset="0"/>
              </a:rPr>
              <a:t>通过计算单步梯度快速生成对抗样本</a:t>
            </a:r>
            <a:endParaRPr lang="en-US" altLang="zh-CN" sz="44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zh-CN" altLang="en-US" sz="4400" dirty="0">
                <a:latin typeface="Gill Sans MT" panose="020B0502020104020203" pitchFamily="34" charset="0"/>
              </a:rPr>
              <a:t>扰动一次</a:t>
            </a:r>
            <a:endParaRPr lang="en-US" altLang="zh-CN" sz="4400" dirty="0">
              <a:latin typeface="Gill Sans MT" panose="020B0502020104020203" pitchFamily="34" charset="0"/>
            </a:endParaRPr>
          </a:p>
        </p:txBody>
      </p:sp>
      <p:pic>
        <p:nvPicPr>
          <p:cNvPr id="2" name="图片 1">
            <a:extLst>
              <a:ext uri="{FF2B5EF4-FFF2-40B4-BE49-F238E27FC236}">
                <a16:creationId xmlns:a16="http://schemas.microsoft.com/office/drawing/2014/main" id="{2EFBDBD4-BB93-4899-8795-616836FF1D39}"/>
              </a:ext>
            </a:extLst>
          </p:cNvPr>
          <p:cNvPicPr>
            <a:picLocks noChangeAspect="1"/>
          </p:cNvPicPr>
          <p:nvPr/>
        </p:nvPicPr>
        <p:blipFill>
          <a:blip r:embed="rId3"/>
          <a:stretch>
            <a:fillRect/>
          </a:stretch>
        </p:blipFill>
        <p:spPr>
          <a:xfrm>
            <a:off x="1212850" y="4587875"/>
            <a:ext cx="8675685" cy="1490610"/>
          </a:xfrm>
          <a:prstGeom prst="rect">
            <a:avLst/>
          </a:prstGeom>
        </p:spPr>
      </p:pic>
    </p:spTree>
    <p:extLst>
      <p:ext uri="{BB962C8B-B14F-4D97-AF65-F5344CB8AC3E}">
        <p14:creationId xmlns:p14="http://schemas.microsoft.com/office/powerpoint/2010/main" val="2160513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12</a:t>
            </a:fld>
            <a:endParaRPr sz="2300" dirty="0">
              <a:latin typeface="Gill Sans MT"/>
              <a:cs typeface="Gill Sans MT"/>
            </a:endParaRPr>
          </a:p>
        </p:txBody>
      </p:sp>
      <p:sp>
        <p:nvSpPr>
          <p:cNvPr id="11" name="标题 1">
            <a:extLst>
              <a:ext uri="{FF2B5EF4-FFF2-40B4-BE49-F238E27FC236}">
                <a16:creationId xmlns:a16="http://schemas.microsoft.com/office/drawing/2014/main" id="{FF2319CA-1432-48C7-8C69-254D2A6494CB}"/>
              </a:ext>
            </a:extLst>
          </p:cNvPr>
          <p:cNvSpPr>
            <a:spLocks noGrp="1"/>
          </p:cNvSpPr>
          <p:nvPr/>
        </p:nvSpPr>
        <p:spPr>
          <a:xfrm>
            <a:off x="7080250" y="168275"/>
            <a:ext cx="5373760" cy="1154162"/>
          </a:xfrm>
          <a:prstGeom prst="rect">
            <a:avLst/>
          </a:prstGeom>
        </p:spPr>
        <p:txBody>
          <a:bodyPr wrap="square" lIns="0" tIns="0" rIns="0" bIns="0">
            <a:spAutoFit/>
          </a:bodyPr>
          <a:lstStyle>
            <a:lvl1pPr>
              <a:defRPr sz="7500" b="0" i="0">
                <a:solidFill>
                  <a:srgbClr val="24242E"/>
                </a:solidFill>
                <a:latin typeface="Gill Sans MT"/>
                <a:ea typeface="+mj-ea"/>
                <a:cs typeface="Gill Sans MT"/>
              </a:defRPr>
            </a:lvl1pPr>
          </a:lstStyle>
          <a:p>
            <a:pPr algn="ctr"/>
            <a:r>
              <a:rPr lang="en-US" altLang="zh-CN" dirty="0"/>
              <a:t>PGD </a:t>
            </a:r>
            <a:endParaRPr lang="zh-CN" altLang="en-US" dirty="0"/>
          </a:p>
        </p:txBody>
      </p:sp>
      <p:pic>
        <p:nvPicPr>
          <p:cNvPr id="12" name="图片 11">
            <a:extLst>
              <a:ext uri="{FF2B5EF4-FFF2-40B4-BE49-F238E27FC236}">
                <a16:creationId xmlns:a16="http://schemas.microsoft.com/office/drawing/2014/main" id="{0CB85542-B869-4A2A-A40B-68F1432B7410}"/>
              </a:ext>
            </a:extLst>
          </p:cNvPr>
          <p:cNvPicPr>
            <a:picLocks noChangeAspect="1"/>
          </p:cNvPicPr>
          <p:nvPr/>
        </p:nvPicPr>
        <p:blipFill>
          <a:blip r:embed="rId3"/>
          <a:stretch>
            <a:fillRect/>
          </a:stretch>
        </p:blipFill>
        <p:spPr>
          <a:xfrm>
            <a:off x="1922036" y="3163192"/>
            <a:ext cx="16260028" cy="5650434"/>
          </a:xfrm>
          <a:prstGeom prst="rect">
            <a:avLst/>
          </a:prstGeom>
        </p:spPr>
      </p:pic>
      <p:sp>
        <p:nvSpPr>
          <p:cNvPr id="5" name="文本框 4">
            <a:extLst>
              <a:ext uri="{FF2B5EF4-FFF2-40B4-BE49-F238E27FC236}">
                <a16:creationId xmlns:a16="http://schemas.microsoft.com/office/drawing/2014/main" id="{F1FED640-C0C9-4B9B-8479-EFBFE8F1C3CA}"/>
              </a:ext>
            </a:extLst>
          </p:cNvPr>
          <p:cNvSpPr txBox="1"/>
          <p:nvPr/>
        </p:nvSpPr>
        <p:spPr>
          <a:xfrm>
            <a:off x="1136650" y="1823451"/>
            <a:ext cx="10058401" cy="9812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zh-CN" altLang="en-US" sz="4400" dirty="0">
                <a:latin typeface="Gill Sans MT" panose="020B0502020104020203" pitchFamily="34" charset="0"/>
              </a:rPr>
              <a:t>扰动多次</a:t>
            </a:r>
            <a:endParaRPr lang="en-US" altLang="zh-CN" sz="4400" dirty="0">
              <a:latin typeface="Gill Sans MT" panose="020B0502020104020203" pitchFamily="34" charset="0"/>
            </a:endParaRPr>
          </a:p>
        </p:txBody>
      </p:sp>
    </p:spTree>
    <p:extLst>
      <p:ext uri="{BB962C8B-B14F-4D97-AF65-F5344CB8AC3E}">
        <p14:creationId xmlns:p14="http://schemas.microsoft.com/office/powerpoint/2010/main" val="4040720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5422953" y="67673"/>
            <a:ext cx="9258194" cy="1350899"/>
          </a:xfrm>
        </p:spPr>
        <p:txBody>
          <a:bodyPr/>
          <a:lstStyle/>
          <a:p>
            <a:pPr algn="ctr"/>
            <a:r>
              <a:rPr lang="en-US" altLang="zh-CN" dirty="0"/>
              <a:t>Support Attack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13</a:t>
            </a:fld>
            <a:endParaRPr sz="2300" dirty="0">
              <a:latin typeface="Gill Sans MT"/>
              <a:cs typeface="Gill Sans MT"/>
            </a:endParaRPr>
          </a:p>
        </p:txBody>
      </p:sp>
      <p:pic>
        <p:nvPicPr>
          <p:cNvPr id="3" name="图片 2">
            <a:extLst>
              <a:ext uri="{FF2B5EF4-FFF2-40B4-BE49-F238E27FC236}">
                <a16:creationId xmlns:a16="http://schemas.microsoft.com/office/drawing/2014/main" id="{95624CD8-1F0C-4CAC-817C-254399624D6C}"/>
              </a:ext>
            </a:extLst>
          </p:cNvPr>
          <p:cNvPicPr>
            <a:picLocks noChangeAspect="1"/>
          </p:cNvPicPr>
          <p:nvPr/>
        </p:nvPicPr>
        <p:blipFill>
          <a:blip r:embed="rId3"/>
          <a:stretch>
            <a:fillRect/>
          </a:stretch>
        </p:blipFill>
        <p:spPr>
          <a:xfrm>
            <a:off x="1898650" y="3063875"/>
            <a:ext cx="14731065" cy="6592270"/>
          </a:xfrm>
          <a:prstGeom prst="rect">
            <a:avLst/>
          </a:prstGeom>
        </p:spPr>
      </p:pic>
      <p:pic>
        <p:nvPicPr>
          <p:cNvPr id="7" name="图片 6">
            <a:extLst>
              <a:ext uri="{FF2B5EF4-FFF2-40B4-BE49-F238E27FC236}">
                <a16:creationId xmlns:a16="http://schemas.microsoft.com/office/drawing/2014/main" id="{00B4856F-F3FC-4C68-9048-71A287327F1A}"/>
              </a:ext>
            </a:extLst>
          </p:cNvPr>
          <p:cNvPicPr>
            <a:picLocks noChangeAspect="1"/>
          </p:cNvPicPr>
          <p:nvPr/>
        </p:nvPicPr>
        <p:blipFill rotWithShape="1">
          <a:blip r:embed="rId4">
            <a:duotone>
              <a:prstClr val="black"/>
              <a:schemeClr val="accent3">
                <a:tint val="45000"/>
                <a:satMod val="400000"/>
              </a:schemeClr>
            </a:duotone>
          </a:blip>
          <a:srcRect t="6953"/>
          <a:stretch/>
        </p:blipFill>
        <p:spPr>
          <a:xfrm>
            <a:off x="6005262" y="2073275"/>
            <a:ext cx="8106277" cy="644352"/>
          </a:xfrm>
          <a:prstGeom prst="rect">
            <a:avLst/>
          </a:prstGeom>
        </p:spPr>
      </p:pic>
      <p:sp>
        <p:nvSpPr>
          <p:cNvPr id="8" name="矩形 7">
            <a:extLst>
              <a:ext uri="{FF2B5EF4-FFF2-40B4-BE49-F238E27FC236}">
                <a16:creationId xmlns:a16="http://schemas.microsoft.com/office/drawing/2014/main" id="{377F7CE4-D78B-4013-82D1-BB97887C0F4D}"/>
              </a:ext>
            </a:extLst>
          </p:cNvPr>
          <p:cNvSpPr/>
          <p:nvPr/>
        </p:nvSpPr>
        <p:spPr>
          <a:xfrm>
            <a:off x="7495652" y="3552020"/>
            <a:ext cx="3921319" cy="2800500"/>
          </a:xfrm>
          <a:prstGeom prst="rect">
            <a:avLst/>
          </a:prstGeom>
          <a:solidFill>
            <a:srgbClr val="FF99CC">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0560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14</a:t>
            </a:fld>
            <a:endParaRPr sz="2300" dirty="0">
              <a:latin typeface="Gill Sans MT"/>
              <a:cs typeface="Gill Sans MT"/>
            </a:endParaRPr>
          </a:p>
        </p:txBody>
      </p:sp>
      <p:pic>
        <p:nvPicPr>
          <p:cNvPr id="3" name="图片 2">
            <a:extLst>
              <a:ext uri="{FF2B5EF4-FFF2-40B4-BE49-F238E27FC236}">
                <a16:creationId xmlns:a16="http://schemas.microsoft.com/office/drawing/2014/main" id="{95624CD8-1F0C-4CAC-817C-254399624D6C}"/>
              </a:ext>
            </a:extLst>
          </p:cNvPr>
          <p:cNvPicPr>
            <a:picLocks noChangeAspect="1"/>
          </p:cNvPicPr>
          <p:nvPr/>
        </p:nvPicPr>
        <p:blipFill>
          <a:blip r:embed="rId3"/>
          <a:stretch>
            <a:fillRect/>
          </a:stretch>
        </p:blipFill>
        <p:spPr>
          <a:xfrm>
            <a:off x="1898650" y="3063875"/>
            <a:ext cx="14731065" cy="6592270"/>
          </a:xfrm>
          <a:prstGeom prst="rect">
            <a:avLst/>
          </a:prstGeom>
        </p:spPr>
      </p:pic>
      <p:pic>
        <p:nvPicPr>
          <p:cNvPr id="5" name="图片 4">
            <a:extLst>
              <a:ext uri="{FF2B5EF4-FFF2-40B4-BE49-F238E27FC236}">
                <a16:creationId xmlns:a16="http://schemas.microsoft.com/office/drawing/2014/main" id="{90F95EFC-43FE-47CB-9547-729A621EE295}"/>
              </a:ext>
            </a:extLst>
          </p:cNvPr>
          <p:cNvPicPr>
            <a:picLocks noChangeAspect="1"/>
          </p:cNvPicPr>
          <p:nvPr/>
        </p:nvPicPr>
        <p:blipFill>
          <a:blip r:embed="rId4">
            <a:duotone>
              <a:prstClr val="black"/>
              <a:schemeClr val="accent3">
                <a:tint val="45000"/>
                <a:satMod val="400000"/>
              </a:schemeClr>
            </a:duotone>
          </a:blip>
          <a:stretch>
            <a:fillRect/>
          </a:stretch>
        </p:blipFill>
        <p:spPr>
          <a:xfrm>
            <a:off x="11271250" y="2776451"/>
            <a:ext cx="6619457" cy="574848"/>
          </a:xfrm>
          <a:prstGeom prst="rect">
            <a:avLst/>
          </a:prstGeom>
        </p:spPr>
      </p:pic>
      <p:sp>
        <p:nvSpPr>
          <p:cNvPr id="9" name="标题 1">
            <a:extLst>
              <a:ext uri="{FF2B5EF4-FFF2-40B4-BE49-F238E27FC236}">
                <a16:creationId xmlns:a16="http://schemas.microsoft.com/office/drawing/2014/main" id="{B1159B68-663D-4260-93D6-A75EF191CC73}"/>
              </a:ext>
            </a:extLst>
          </p:cNvPr>
          <p:cNvSpPr>
            <a:spLocks noGrp="1"/>
          </p:cNvSpPr>
          <p:nvPr/>
        </p:nvSpPr>
        <p:spPr>
          <a:xfrm>
            <a:off x="7080250" y="168275"/>
            <a:ext cx="5373760" cy="1154162"/>
          </a:xfrm>
          <a:prstGeom prst="rect">
            <a:avLst/>
          </a:prstGeom>
        </p:spPr>
        <p:txBody>
          <a:bodyPr wrap="square" lIns="0" tIns="0" rIns="0" bIns="0">
            <a:spAutoFit/>
          </a:bodyPr>
          <a:lstStyle>
            <a:lvl1pPr>
              <a:defRPr sz="7500" b="0" i="0">
                <a:solidFill>
                  <a:srgbClr val="24242E"/>
                </a:solidFill>
                <a:latin typeface="Gill Sans MT"/>
                <a:ea typeface="+mj-ea"/>
                <a:cs typeface="Gill Sans MT"/>
              </a:defRPr>
            </a:lvl1pPr>
          </a:lstStyle>
          <a:p>
            <a:pPr algn="ctr"/>
            <a:r>
              <a:rPr lang="en-US" altLang="zh-CN" dirty="0"/>
              <a:t>Query Attack </a:t>
            </a:r>
            <a:endParaRPr lang="zh-CN" altLang="en-US" dirty="0"/>
          </a:p>
        </p:txBody>
      </p:sp>
    </p:spTree>
    <p:extLst>
      <p:ext uri="{BB962C8B-B14F-4D97-AF65-F5344CB8AC3E}">
        <p14:creationId xmlns:p14="http://schemas.microsoft.com/office/powerpoint/2010/main" val="3954017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15</a:t>
            </a:fld>
            <a:endParaRPr sz="2300" dirty="0">
              <a:latin typeface="Gill Sans MT"/>
              <a:cs typeface="Gill Sans MT"/>
            </a:endParaRPr>
          </a:p>
        </p:txBody>
      </p:sp>
      <p:pic>
        <p:nvPicPr>
          <p:cNvPr id="3" name="图片 2">
            <a:extLst>
              <a:ext uri="{FF2B5EF4-FFF2-40B4-BE49-F238E27FC236}">
                <a16:creationId xmlns:a16="http://schemas.microsoft.com/office/drawing/2014/main" id="{95624CD8-1F0C-4CAC-817C-254399624D6C}"/>
              </a:ext>
            </a:extLst>
          </p:cNvPr>
          <p:cNvPicPr>
            <a:picLocks noChangeAspect="1"/>
          </p:cNvPicPr>
          <p:nvPr/>
        </p:nvPicPr>
        <p:blipFill>
          <a:blip r:embed="rId3"/>
          <a:stretch>
            <a:fillRect/>
          </a:stretch>
        </p:blipFill>
        <p:spPr>
          <a:xfrm>
            <a:off x="2203450" y="1692275"/>
            <a:ext cx="14731065" cy="6592270"/>
          </a:xfrm>
          <a:prstGeom prst="rect">
            <a:avLst/>
          </a:prstGeom>
        </p:spPr>
      </p:pic>
      <p:sp>
        <p:nvSpPr>
          <p:cNvPr id="9" name="标题 1">
            <a:extLst>
              <a:ext uri="{FF2B5EF4-FFF2-40B4-BE49-F238E27FC236}">
                <a16:creationId xmlns:a16="http://schemas.microsoft.com/office/drawing/2014/main" id="{B1159B68-663D-4260-93D6-A75EF191CC73}"/>
              </a:ext>
            </a:extLst>
          </p:cNvPr>
          <p:cNvSpPr>
            <a:spLocks noGrp="1"/>
          </p:cNvSpPr>
          <p:nvPr/>
        </p:nvSpPr>
        <p:spPr>
          <a:xfrm>
            <a:off x="7080250" y="168275"/>
            <a:ext cx="5373760" cy="1154162"/>
          </a:xfrm>
          <a:prstGeom prst="rect">
            <a:avLst/>
          </a:prstGeom>
        </p:spPr>
        <p:txBody>
          <a:bodyPr wrap="square" lIns="0" tIns="0" rIns="0" bIns="0">
            <a:spAutoFit/>
          </a:bodyPr>
          <a:lstStyle>
            <a:lvl1pPr>
              <a:defRPr sz="7500" b="0" i="0">
                <a:solidFill>
                  <a:srgbClr val="24242E"/>
                </a:solidFill>
                <a:latin typeface="Gill Sans MT"/>
                <a:ea typeface="+mj-ea"/>
                <a:cs typeface="Gill Sans MT"/>
              </a:defRPr>
            </a:lvl1pPr>
          </a:lstStyle>
          <a:p>
            <a:pPr algn="ctr"/>
            <a:r>
              <a:rPr lang="en-US" altLang="zh-CN" dirty="0"/>
              <a:t>Attack </a:t>
            </a:r>
            <a:endParaRPr lang="zh-CN" altLang="en-US" dirty="0"/>
          </a:p>
        </p:txBody>
      </p:sp>
      <p:sp>
        <p:nvSpPr>
          <p:cNvPr id="2" name="矩形 1">
            <a:extLst>
              <a:ext uri="{FF2B5EF4-FFF2-40B4-BE49-F238E27FC236}">
                <a16:creationId xmlns:a16="http://schemas.microsoft.com/office/drawing/2014/main" id="{0844B48C-4C77-4E11-AAC7-84377AC17872}"/>
              </a:ext>
            </a:extLst>
          </p:cNvPr>
          <p:cNvSpPr/>
          <p:nvPr/>
        </p:nvSpPr>
        <p:spPr>
          <a:xfrm>
            <a:off x="7080250" y="8548814"/>
            <a:ext cx="7686720" cy="523220"/>
          </a:xfrm>
          <a:prstGeom prst="rect">
            <a:avLst/>
          </a:prstGeom>
          <a:solidFill>
            <a:srgbClr val="FDD7F5"/>
          </a:solidFill>
        </p:spPr>
        <p:txBody>
          <a:bodyPr wrap="none">
            <a:spAutoFit/>
          </a:bodyPr>
          <a:lstStyle/>
          <a:p>
            <a:r>
              <a:rPr lang="zh-CN" altLang="en-US" sz="2800" dirty="0">
                <a:solidFill>
                  <a:srgbClr val="2E3033"/>
                </a:solidFill>
                <a:latin typeface="Arial" panose="020B0604020202020204" pitchFamily="34" charset="0"/>
              </a:rPr>
              <a:t>用查询攻击扰乱</a:t>
            </a:r>
            <a:r>
              <a:rPr lang="en-US" altLang="zh-CN" sz="2800" dirty="0">
                <a:solidFill>
                  <a:srgbClr val="2E3033"/>
                </a:solidFill>
                <a:latin typeface="Arial" panose="020B0604020202020204" pitchFamily="34" charset="0"/>
              </a:rPr>
              <a:t>query</a:t>
            </a:r>
            <a:r>
              <a:rPr lang="zh-CN" altLang="en-US" sz="2800" dirty="0">
                <a:solidFill>
                  <a:srgbClr val="2E3033"/>
                </a:solidFill>
                <a:latin typeface="Arial" panose="020B0604020202020204" pitchFamily="34" charset="0"/>
              </a:rPr>
              <a:t>，然后将其作为支持集。</a:t>
            </a:r>
            <a:endParaRPr lang="zh-CN" altLang="en-US" sz="2800" dirty="0"/>
          </a:p>
        </p:txBody>
      </p:sp>
    </p:spTree>
    <p:extLst>
      <p:ext uri="{BB962C8B-B14F-4D97-AF65-F5344CB8AC3E}">
        <p14:creationId xmlns:p14="http://schemas.microsoft.com/office/powerpoint/2010/main" val="3168488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16</a:t>
            </a:fld>
            <a:endParaRPr sz="2300" dirty="0">
              <a:latin typeface="Gill Sans MT"/>
              <a:cs typeface="Gill Sans MT"/>
            </a:endParaRPr>
          </a:p>
        </p:txBody>
      </p:sp>
      <p:pic>
        <p:nvPicPr>
          <p:cNvPr id="3" name="图片 2">
            <a:extLst>
              <a:ext uri="{FF2B5EF4-FFF2-40B4-BE49-F238E27FC236}">
                <a16:creationId xmlns:a16="http://schemas.microsoft.com/office/drawing/2014/main" id="{95624CD8-1F0C-4CAC-817C-254399624D6C}"/>
              </a:ext>
            </a:extLst>
          </p:cNvPr>
          <p:cNvPicPr>
            <a:picLocks noChangeAspect="1"/>
          </p:cNvPicPr>
          <p:nvPr/>
        </p:nvPicPr>
        <p:blipFill>
          <a:blip r:embed="rId3"/>
          <a:stretch>
            <a:fillRect/>
          </a:stretch>
        </p:blipFill>
        <p:spPr>
          <a:xfrm>
            <a:off x="2203450" y="1692275"/>
            <a:ext cx="14731065" cy="6592270"/>
          </a:xfrm>
          <a:prstGeom prst="rect">
            <a:avLst/>
          </a:prstGeom>
        </p:spPr>
      </p:pic>
      <p:sp>
        <p:nvSpPr>
          <p:cNvPr id="9" name="标题 1">
            <a:extLst>
              <a:ext uri="{FF2B5EF4-FFF2-40B4-BE49-F238E27FC236}">
                <a16:creationId xmlns:a16="http://schemas.microsoft.com/office/drawing/2014/main" id="{B1159B68-663D-4260-93D6-A75EF191CC73}"/>
              </a:ext>
            </a:extLst>
          </p:cNvPr>
          <p:cNvSpPr>
            <a:spLocks noGrp="1"/>
          </p:cNvSpPr>
          <p:nvPr/>
        </p:nvSpPr>
        <p:spPr>
          <a:xfrm>
            <a:off x="7080250" y="168275"/>
            <a:ext cx="5373760" cy="1154162"/>
          </a:xfrm>
          <a:prstGeom prst="rect">
            <a:avLst/>
          </a:prstGeom>
        </p:spPr>
        <p:txBody>
          <a:bodyPr wrap="square" lIns="0" tIns="0" rIns="0" bIns="0">
            <a:spAutoFit/>
          </a:bodyPr>
          <a:lstStyle>
            <a:lvl1pPr>
              <a:defRPr sz="7500" b="0" i="0">
                <a:solidFill>
                  <a:srgbClr val="24242E"/>
                </a:solidFill>
                <a:latin typeface="Gill Sans MT"/>
                <a:ea typeface="+mj-ea"/>
                <a:cs typeface="Gill Sans MT"/>
              </a:defRPr>
            </a:lvl1pPr>
          </a:lstStyle>
          <a:p>
            <a:pPr algn="ctr"/>
            <a:r>
              <a:rPr lang="en-US" altLang="zh-CN" dirty="0"/>
              <a:t>Attack </a:t>
            </a:r>
            <a:endParaRPr lang="zh-CN" altLang="en-US" dirty="0"/>
          </a:p>
        </p:txBody>
      </p:sp>
      <p:sp>
        <p:nvSpPr>
          <p:cNvPr id="2" name="矩形 1">
            <a:extLst>
              <a:ext uri="{FF2B5EF4-FFF2-40B4-BE49-F238E27FC236}">
                <a16:creationId xmlns:a16="http://schemas.microsoft.com/office/drawing/2014/main" id="{0844B48C-4C77-4E11-AAC7-84377AC17872}"/>
              </a:ext>
            </a:extLst>
          </p:cNvPr>
          <p:cNvSpPr/>
          <p:nvPr/>
        </p:nvSpPr>
        <p:spPr>
          <a:xfrm>
            <a:off x="7385050" y="8654383"/>
            <a:ext cx="12393136" cy="523220"/>
          </a:xfrm>
          <a:prstGeom prst="rect">
            <a:avLst/>
          </a:prstGeom>
          <a:solidFill>
            <a:srgbClr val="FDD7F5"/>
          </a:solidFill>
        </p:spPr>
        <p:txBody>
          <a:bodyPr wrap="none">
            <a:spAutoFit/>
          </a:bodyPr>
          <a:lstStyle/>
          <a:p>
            <a:r>
              <a:rPr lang="zh-CN" altLang="en-US" sz="2800" dirty="0">
                <a:solidFill>
                  <a:srgbClr val="2E3033"/>
                </a:solidFill>
                <a:latin typeface="Arial" panose="020B0604020202020204" pitchFamily="34" charset="0"/>
              </a:rPr>
              <a:t>支持集在第一个少样本分类器系统上计算，然后应用到不同的少样本分类器。</a:t>
            </a:r>
            <a:endParaRPr lang="zh-CN" altLang="en-US" sz="2800" dirty="0"/>
          </a:p>
        </p:txBody>
      </p:sp>
    </p:spTree>
    <p:extLst>
      <p:ext uri="{BB962C8B-B14F-4D97-AF65-F5344CB8AC3E}">
        <p14:creationId xmlns:p14="http://schemas.microsoft.com/office/powerpoint/2010/main" val="223676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Experiment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746250" y="1539875"/>
            <a:ext cx="12844526" cy="9106596"/>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small-scale</a:t>
            </a:r>
            <a:r>
              <a:rPr lang="zh-CN" altLang="en-US" sz="4400" dirty="0">
                <a:latin typeface="Gill Sans MT" panose="020B0502020104020203" pitchFamily="34" charset="0"/>
              </a:rPr>
              <a:t>：</a:t>
            </a:r>
            <a:r>
              <a:rPr lang="en-US" altLang="zh-CN" sz="4400" dirty="0" err="1">
                <a:latin typeface="Gill Sans MT" panose="020B0502020104020203" pitchFamily="34" charset="0"/>
              </a:rPr>
              <a:t>miniImageNet</a:t>
            </a:r>
            <a:r>
              <a:rPr lang="en-US" altLang="zh-CN" sz="4400" dirty="0">
                <a:latin typeface="Gill Sans MT" panose="020B0502020104020203" pitchFamily="34" charset="0"/>
              </a:rPr>
              <a:t> dataset</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MAML</a:t>
            </a:r>
          </a:p>
          <a:p>
            <a:pPr marL="1200150" lvl="1" indent="-742950">
              <a:lnSpc>
                <a:spcPct val="150000"/>
              </a:lnSpc>
              <a:buClr>
                <a:srgbClr val="0000FF"/>
              </a:buClr>
              <a:buFont typeface="Wingdings" panose="05000000000000000000" pitchFamily="2" charset="2"/>
              <a:buChar char="ü"/>
            </a:pPr>
            <a:r>
              <a:rPr lang="en-US" altLang="zh-CN" sz="4400" dirty="0" err="1">
                <a:latin typeface="Gill Sans MT" panose="020B0502020104020203" pitchFamily="34" charset="0"/>
              </a:rPr>
              <a:t>ProtoNets</a:t>
            </a:r>
            <a:r>
              <a:rPr lang="en-US" altLang="zh-CN" sz="4400" dirty="0">
                <a:latin typeface="Gill Sans MT" panose="020B0502020104020203" pitchFamily="34" charset="0"/>
              </a:rPr>
              <a:t> algorithms</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large-scale</a:t>
            </a:r>
            <a:r>
              <a:rPr lang="zh-CN" altLang="en-US" sz="4400" dirty="0">
                <a:latin typeface="Gill Sans MT" panose="020B0502020104020203" pitchFamily="34" charset="0"/>
              </a:rPr>
              <a:t>：</a:t>
            </a:r>
            <a:r>
              <a:rPr lang="en-US" altLang="zh-CN" sz="4400" dirty="0">
                <a:latin typeface="Gill Sans MT" panose="020B0502020104020203" pitchFamily="34" charset="0"/>
              </a:rPr>
              <a:t>METADATASET</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CNAPS algorithm</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Loss function</a:t>
            </a:r>
          </a:p>
          <a:p>
            <a:pPr marL="1200150" lvl="1" indent="-742950">
              <a:lnSpc>
                <a:spcPct val="150000"/>
              </a:lnSpc>
              <a:buClr>
                <a:srgbClr val="0000FF"/>
              </a:buClr>
              <a:buFont typeface="Wingdings" panose="05000000000000000000" pitchFamily="2" charset="2"/>
              <a:buChar char="ü"/>
            </a:pPr>
            <a:r>
              <a:rPr lang="en-US" altLang="zh-CN" sz="4400" dirty="0">
                <a:solidFill>
                  <a:srgbClr val="0000FF"/>
                </a:solidFill>
                <a:latin typeface="Gill Sans MT" panose="020B0502020104020203" pitchFamily="34" charset="0"/>
              </a:rPr>
              <a:t>All</a:t>
            </a:r>
            <a:r>
              <a:rPr lang="zh-CN" altLang="en-US" sz="4400" dirty="0">
                <a:latin typeface="Gill Sans MT" panose="020B0502020104020203" pitchFamily="34" charset="0"/>
              </a:rPr>
              <a:t>，</a:t>
            </a:r>
            <a:r>
              <a:rPr lang="en-US" altLang="zh-CN" sz="4400" dirty="0">
                <a:latin typeface="Gill Sans MT" panose="020B0502020104020203" pitchFamily="34" charset="0"/>
              </a:rPr>
              <a:t>the entire query set is used;</a:t>
            </a:r>
          </a:p>
          <a:p>
            <a:pPr marL="1200150" lvl="1" indent="-742950">
              <a:lnSpc>
                <a:spcPct val="150000"/>
              </a:lnSpc>
              <a:buClr>
                <a:srgbClr val="0000FF"/>
              </a:buClr>
              <a:buFont typeface="Wingdings" panose="05000000000000000000" pitchFamily="2" charset="2"/>
              <a:buChar char="ü"/>
            </a:pPr>
            <a:r>
              <a:rPr lang="en-US" altLang="zh-CN" sz="4400" dirty="0">
                <a:solidFill>
                  <a:srgbClr val="0000FF"/>
                </a:solidFill>
                <a:latin typeface="Gill Sans MT" panose="020B0502020104020203" pitchFamily="34" charset="0"/>
              </a:rPr>
              <a:t>Single</a:t>
            </a:r>
            <a:r>
              <a:rPr lang="zh-CN" altLang="en-US" sz="4400" dirty="0">
                <a:latin typeface="Gill Sans MT" panose="020B0502020104020203" pitchFamily="34" charset="0"/>
              </a:rPr>
              <a:t>，</a:t>
            </a:r>
            <a:r>
              <a:rPr lang="en-US" altLang="zh-CN" sz="4400" dirty="0">
                <a:latin typeface="Gill Sans MT" panose="020B0502020104020203" pitchFamily="34" charset="0"/>
              </a:rPr>
              <a:t>choose a single, random point</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Comparison</a:t>
            </a:r>
            <a:r>
              <a:rPr lang="zh-CN" altLang="en-US" sz="4400" dirty="0">
                <a:latin typeface="Gill Sans MT" panose="020B0502020104020203" pitchFamily="34" charset="0"/>
              </a:rPr>
              <a:t>：</a:t>
            </a:r>
            <a:r>
              <a:rPr lang="en-US" altLang="zh-CN" sz="4400" dirty="0">
                <a:latin typeface="Gill Sans MT" panose="020B0502020104020203" pitchFamily="34" charset="0"/>
              </a:rPr>
              <a:t>uniform random noise.</a:t>
            </a: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17</a:t>
            </a:fld>
            <a:endParaRPr sz="2300" dirty="0">
              <a:latin typeface="Gill Sans MT"/>
              <a:cs typeface="Gill Sans MT"/>
            </a:endParaRPr>
          </a:p>
        </p:txBody>
      </p:sp>
    </p:spTree>
    <p:extLst>
      <p:ext uri="{BB962C8B-B14F-4D97-AF65-F5344CB8AC3E}">
        <p14:creationId xmlns:p14="http://schemas.microsoft.com/office/powerpoint/2010/main" val="4219789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Experiment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746250" y="2301875"/>
            <a:ext cx="12844526" cy="7082645"/>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Dataset</a:t>
            </a:r>
            <a:r>
              <a:rPr lang="zh-CN" altLang="en-US" sz="4400" dirty="0">
                <a:latin typeface="Gill Sans MT" panose="020B0502020104020203" pitchFamily="34" charset="0"/>
              </a:rPr>
              <a:t>：</a:t>
            </a:r>
            <a:endParaRPr lang="en-US" altLang="zh-CN" sz="44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Support dataset</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Seed query dataset</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50 unseen dataset</a:t>
            </a:r>
          </a:p>
          <a:p>
            <a:pPr marL="742950" indent="-742950">
              <a:lnSpc>
                <a:spcPct val="150000"/>
              </a:lnSpc>
              <a:buClr>
                <a:srgbClr val="0000FF"/>
              </a:buClr>
              <a:buFont typeface="Wingdings" panose="05000000000000000000" pitchFamily="2" charset="2"/>
              <a:buChar char="l"/>
            </a:pPr>
            <a:r>
              <a:rPr lang="en-US" altLang="zh-CN" sz="4400" dirty="0" err="1">
                <a:latin typeface="Gill Sans MT" panose="020B0502020104020203" pitchFamily="34" charset="0"/>
              </a:rPr>
              <a:t>Motheds</a:t>
            </a:r>
            <a:r>
              <a:rPr lang="zh-CN" altLang="en-US" sz="4400" dirty="0">
                <a:latin typeface="Gill Sans MT" panose="020B0502020104020203" pitchFamily="34" charset="0"/>
              </a:rPr>
              <a:t>：</a:t>
            </a:r>
            <a:endParaRPr lang="en-US" altLang="zh-CN" sz="44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Generate an adversarial support set using the corresponding seed query set</a:t>
            </a: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18</a:t>
            </a:fld>
            <a:endParaRPr sz="2300" dirty="0">
              <a:latin typeface="Gill Sans MT"/>
              <a:cs typeface="Gill Sans MT"/>
            </a:endParaRPr>
          </a:p>
        </p:txBody>
      </p:sp>
    </p:spTree>
    <p:extLst>
      <p:ext uri="{BB962C8B-B14F-4D97-AF65-F5344CB8AC3E}">
        <p14:creationId xmlns:p14="http://schemas.microsoft.com/office/powerpoint/2010/main" val="1628935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0" y="36576"/>
            <a:ext cx="7176329" cy="1427099"/>
          </a:xfrm>
        </p:spPr>
        <p:txBody>
          <a:bodyPr/>
          <a:lstStyle/>
          <a:p>
            <a:r>
              <a:rPr lang="en-US" altLang="zh-CN" dirty="0"/>
              <a:t>Small scale Result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19</a:t>
            </a:fld>
            <a:endParaRPr sz="2300" dirty="0">
              <a:latin typeface="Gill Sans MT"/>
              <a:cs typeface="Gill Sans MT"/>
            </a:endParaRPr>
          </a:p>
        </p:txBody>
      </p:sp>
      <p:pic>
        <p:nvPicPr>
          <p:cNvPr id="3" name="图片 2">
            <a:extLst>
              <a:ext uri="{FF2B5EF4-FFF2-40B4-BE49-F238E27FC236}">
                <a16:creationId xmlns:a16="http://schemas.microsoft.com/office/drawing/2014/main" id="{50322775-5A8B-42FA-A1E3-879000AC8527}"/>
              </a:ext>
            </a:extLst>
          </p:cNvPr>
          <p:cNvPicPr>
            <a:picLocks noChangeAspect="1"/>
          </p:cNvPicPr>
          <p:nvPr/>
        </p:nvPicPr>
        <p:blipFill>
          <a:blip r:embed="rId3"/>
          <a:stretch>
            <a:fillRect/>
          </a:stretch>
        </p:blipFill>
        <p:spPr>
          <a:xfrm>
            <a:off x="374650" y="2578736"/>
            <a:ext cx="14727770" cy="8165761"/>
          </a:xfrm>
          <a:prstGeom prst="rect">
            <a:avLst/>
          </a:prstGeom>
        </p:spPr>
      </p:pic>
      <p:sp>
        <p:nvSpPr>
          <p:cNvPr id="8" name="文本框 7">
            <a:extLst>
              <a:ext uri="{FF2B5EF4-FFF2-40B4-BE49-F238E27FC236}">
                <a16:creationId xmlns:a16="http://schemas.microsoft.com/office/drawing/2014/main" id="{FC4230BF-B7C2-4399-B820-B9ACFED65820}"/>
              </a:ext>
            </a:extLst>
          </p:cNvPr>
          <p:cNvSpPr txBox="1"/>
          <p:nvPr/>
        </p:nvSpPr>
        <p:spPr>
          <a:xfrm>
            <a:off x="15005050" y="3368675"/>
            <a:ext cx="4724400" cy="1384995"/>
          </a:xfrm>
          <a:prstGeom prst="rect">
            <a:avLst/>
          </a:prstGeom>
          <a:noFill/>
        </p:spPr>
        <p:txBody>
          <a:bodyPr wrap="square" rtlCol="0">
            <a:spAutoFit/>
          </a:bodyPr>
          <a:lstStyle/>
          <a:p>
            <a:r>
              <a:rPr lang="zh-CN" altLang="en-US" sz="2800" dirty="0">
                <a:latin typeface="+mn-ea"/>
              </a:rPr>
              <a:t>在种子</a:t>
            </a:r>
            <a:r>
              <a:rPr lang="en-US" altLang="zh-CN" sz="2800" dirty="0">
                <a:latin typeface="+mn-ea"/>
              </a:rPr>
              <a:t>query</a:t>
            </a:r>
            <a:r>
              <a:rPr lang="zh-CN" altLang="en-US" sz="2800" dirty="0">
                <a:latin typeface="+mn-ea"/>
              </a:rPr>
              <a:t>集上的测试是</a:t>
            </a:r>
            <a:r>
              <a:rPr lang="en-US" altLang="zh-CN" sz="2800" dirty="0">
                <a:latin typeface="+mn-ea"/>
              </a:rPr>
              <a:t>support specific</a:t>
            </a:r>
            <a:r>
              <a:rPr lang="zh-CN" altLang="en-US" sz="2800" dirty="0">
                <a:latin typeface="+mn-ea"/>
              </a:rPr>
              <a:t>，在不可见的</a:t>
            </a:r>
            <a:r>
              <a:rPr lang="en-US" altLang="zh-CN" sz="2800" dirty="0">
                <a:latin typeface="+mn-ea"/>
              </a:rPr>
              <a:t>query</a:t>
            </a:r>
            <a:r>
              <a:rPr lang="zh-CN" altLang="en-US" sz="2800" dirty="0">
                <a:latin typeface="+mn-ea"/>
              </a:rPr>
              <a:t>上测试是</a:t>
            </a:r>
            <a:r>
              <a:rPr lang="en-US" altLang="zh-CN" sz="2800" dirty="0">
                <a:latin typeface="+mn-ea"/>
              </a:rPr>
              <a:t>general</a:t>
            </a:r>
            <a:endParaRPr lang="zh-CN" altLang="en-US" sz="2800" dirty="0">
              <a:latin typeface="+mn-ea"/>
            </a:endParaRPr>
          </a:p>
        </p:txBody>
      </p:sp>
      <p:sp>
        <p:nvSpPr>
          <p:cNvPr id="9" name="文本框 8">
            <a:extLst>
              <a:ext uri="{FF2B5EF4-FFF2-40B4-BE49-F238E27FC236}">
                <a16:creationId xmlns:a16="http://schemas.microsoft.com/office/drawing/2014/main" id="{0E5C6055-A1C8-4868-83CD-04344F9F3631}"/>
              </a:ext>
            </a:extLst>
          </p:cNvPr>
          <p:cNvSpPr txBox="1"/>
          <p:nvPr/>
        </p:nvSpPr>
        <p:spPr>
          <a:xfrm>
            <a:off x="15102420" y="6364088"/>
            <a:ext cx="4724400" cy="1384995"/>
          </a:xfrm>
          <a:prstGeom prst="rect">
            <a:avLst/>
          </a:prstGeom>
          <a:noFill/>
        </p:spPr>
        <p:txBody>
          <a:bodyPr wrap="square" rtlCol="0">
            <a:spAutoFit/>
          </a:bodyPr>
          <a:lstStyle/>
          <a:p>
            <a:r>
              <a:rPr lang="en-US" altLang="zh-CN" sz="2800" dirty="0">
                <a:latin typeface="+mn-ea"/>
              </a:rPr>
              <a:t>Swap</a:t>
            </a:r>
            <a:r>
              <a:rPr lang="zh-CN" altLang="en-US" sz="2800" dirty="0">
                <a:latin typeface="+mn-ea"/>
              </a:rPr>
              <a:t>：扰动</a:t>
            </a:r>
            <a:r>
              <a:rPr lang="en-US" altLang="zh-CN" sz="2800" dirty="0">
                <a:latin typeface="+mn-ea"/>
              </a:rPr>
              <a:t>query</a:t>
            </a:r>
            <a:r>
              <a:rPr lang="zh-CN" altLang="en-US" sz="2800" dirty="0">
                <a:latin typeface="+mn-ea"/>
              </a:rPr>
              <a:t>，将扰动皇后的</a:t>
            </a:r>
            <a:r>
              <a:rPr lang="en-US" altLang="zh-CN" sz="2800" dirty="0">
                <a:latin typeface="+mn-ea"/>
              </a:rPr>
              <a:t>query</a:t>
            </a:r>
            <a:r>
              <a:rPr lang="zh-CN" altLang="en-US" sz="2800" dirty="0">
                <a:latin typeface="+mn-ea"/>
              </a:rPr>
              <a:t>作为</a:t>
            </a:r>
            <a:r>
              <a:rPr lang="en-US" altLang="zh-CN" sz="2800" dirty="0">
                <a:latin typeface="+mn-ea"/>
              </a:rPr>
              <a:t>support</a:t>
            </a:r>
            <a:r>
              <a:rPr lang="zh-CN" altLang="en-US" sz="2800" dirty="0">
                <a:latin typeface="+mn-ea"/>
              </a:rPr>
              <a:t>，并在</a:t>
            </a:r>
            <a:r>
              <a:rPr lang="en-US" altLang="zh-CN" sz="2800" dirty="0">
                <a:latin typeface="+mn-ea"/>
              </a:rPr>
              <a:t>50</a:t>
            </a:r>
            <a:r>
              <a:rPr lang="zh-CN" altLang="en-US" sz="2800" dirty="0">
                <a:latin typeface="+mn-ea"/>
              </a:rPr>
              <a:t>个</a:t>
            </a:r>
            <a:r>
              <a:rPr lang="en-US" altLang="zh-CN" sz="2800" dirty="0">
                <a:latin typeface="+mn-ea"/>
              </a:rPr>
              <a:t>query</a:t>
            </a:r>
            <a:r>
              <a:rPr lang="zh-CN" altLang="en-US" sz="2800" dirty="0">
                <a:latin typeface="+mn-ea"/>
              </a:rPr>
              <a:t>集上进行测试</a:t>
            </a:r>
          </a:p>
        </p:txBody>
      </p:sp>
      <p:pic>
        <p:nvPicPr>
          <p:cNvPr id="10" name="图片 9">
            <a:extLst>
              <a:ext uri="{FF2B5EF4-FFF2-40B4-BE49-F238E27FC236}">
                <a16:creationId xmlns:a16="http://schemas.microsoft.com/office/drawing/2014/main" id="{BDC37569-F6DF-493F-90F5-19BBDF2F1530}"/>
              </a:ext>
            </a:extLst>
          </p:cNvPr>
          <p:cNvPicPr>
            <a:picLocks noChangeAspect="1"/>
          </p:cNvPicPr>
          <p:nvPr/>
        </p:nvPicPr>
        <p:blipFill>
          <a:blip r:embed="rId4"/>
          <a:stretch>
            <a:fillRect/>
          </a:stretch>
        </p:blipFill>
        <p:spPr>
          <a:xfrm>
            <a:off x="4946650" y="1768475"/>
            <a:ext cx="6641482" cy="613919"/>
          </a:xfrm>
          <a:prstGeom prst="rect">
            <a:avLst/>
          </a:prstGeom>
        </p:spPr>
      </p:pic>
    </p:spTree>
    <p:extLst>
      <p:ext uri="{BB962C8B-B14F-4D97-AF65-F5344CB8AC3E}">
        <p14:creationId xmlns:p14="http://schemas.microsoft.com/office/powerpoint/2010/main" val="1654482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3E39D3-1A95-4584-A66E-1B8CE6D80BF4}"/>
              </a:ext>
            </a:extLst>
          </p:cNvPr>
          <p:cNvSpPr>
            <a:spLocks noGrp="1"/>
          </p:cNvSpPr>
          <p:nvPr>
            <p:ph type="title"/>
          </p:nvPr>
        </p:nvSpPr>
        <p:spPr/>
        <p:txBody>
          <a:bodyPr/>
          <a:lstStyle/>
          <a:p>
            <a:r>
              <a:rPr lang="en-US" altLang="zh-TW" dirty="0"/>
              <a:t>Introduction</a:t>
            </a:r>
            <a:endParaRPr lang="zh-TW" altLang="en-US" dirty="0"/>
          </a:p>
        </p:txBody>
      </p:sp>
      <p:sp>
        <p:nvSpPr>
          <p:cNvPr id="3" name="內容版面配置區 2">
            <a:extLst>
              <a:ext uri="{FF2B5EF4-FFF2-40B4-BE49-F238E27FC236}">
                <a16:creationId xmlns:a16="http://schemas.microsoft.com/office/drawing/2014/main" id="{788FB000-D149-4991-ADB1-D4D893DF8681}"/>
              </a:ext>
            </a:extLst>
          </p:cNvPr>
          <p:cNvSpPr>
            <a:spLocks noGrp="1"/>
          </p:cNvSpPr>
          <p:nvPr>
            <p:ph idx="1"/>
          </p:nvPr>
        </p:nvSpPr>
        <p:spPr>
          <a:xfrm>
            <a:off x="3549174" y="3010591"/>
            <a:ext cx="13005753" cy="7175679"/>
          </a:xfrm>
        </p:spPr>
        <p:txBody>
          <a:bodyPr/>
          <a:lstStyle/>
          <a:p>
            <a:r>
              <a:rPr lang="en-US" altLang="zh-TW" dirty="0"/>
              <a:t>Meta learning = Learn to learn</a:t>
            </a:r>
          </a:p>
          <a:p>
            <a:endParaRPr lang="en-US" altLang="zh-TW" dirty="0"/>
          </a:p>
          <a:p>
            <a:endParaRPr lang="en-US" altLang="zh-TW" dirty="0"/>
          </a:p>
          <a:p>
            <a:endParaRPr lang="zh-TW" altLang="en-US" dirty="0"/>
          </a:p>
        </p:txBody>
      </p:sp>
      <p:pic>
        <p:nvPicPr>
          <p:cNvPr id="4" name="圖片 3">
            <a:extLst>
              <a:ext uri="{FF2B5EF4-FFF2-40B4-BE49-F238E27FC236}">
                <a16:creationId xmlns:a16="http://schemas.microsoft.com/office/drawing/2014/main" id="{3929B026-BD90-44CC-A113-CB16AA84AE29}"/>
              </a:ext>
            </a:extLst>
          </p:cNvPr>
          <p:cNvPicPr>
            <a:picLocks noChangeAspect="1"/>
          </p:cNvPicPr>
          <p:nvPr/>
        </p:nvPicPr>
        <p:blipFill>
          <a:blip r:embed="rId3"/>
          <a:stretch>
            <a:fillRect/>
          </a:stretch>
        </p:blipFill>
        <p:spPr>
          <a:xfrm flipH="1">
            <a:off x="3328129" y="5546358"/>
            <a:ext cx="1834214" cy="3114205"/>
          </a:xfrm>
          <a:prstGeom prst="rect">
            <a:avLst/>
          </a:prstGeom>
        </p:spPr>
      </p:pic>
      <p:sp>
        <p:nvSpPr>
          <p:cNvPr id="5" name="語音泡泡: 圓角矩形 4">
            <a:extLst>
              <a:ext uri="{FF2B5EF4-FFF2-40B4-BE49-F238E27FC236}">
                <a16:creationId xmlns:a16="http://schemas.microsoft.com/office/drawing/2014/main" id="{3715FF6F-F06F-4245-9CC4-535ED91D76AD}"/>
              </a:ext>
            </a:extLst>
          </p:cNvPr>
          <p:cNvSpPr/>
          <p:nvPr/>
        </p:nvSpPr>
        <p:spPr>
          <a:xfrm>
            <a:off x="5337156" y="4113911"/>
            <a:ext cx="2999953" cy="1642242"/>
          </a:xfrm>
          <a:prstGeom prst="wedgeRoundRectCallout">
            <a:avLst>
              <a:gd name="adj1" fmla="val -69510"/>
              <a:gd name="adj2" fmla="val 8037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753969"/>
            <a:r>
              <a:rPr lang="en-US" altLang="zh-TW" sz="4617" dirty="0">
                <a:solidFill>
                  <a:prstClr val="black"/>
                </a:solidFill>
                <a:latin typeface="Calibri" panose="020F0502020204030204"/>
                <a:ea typeface="新細明體" panose="02020500000000000000" pitchFamily="18" charset="-120"/>
              </a:rPr>
              <a:t>Learning </a:t>
            </a:r>
          </a:p>
          <a:p>
            <a:pPr algn="ctr" defTabSz="753969"/>
            <a:r>
              <a:rPr lang="en-US" altLang="zh-TW" sz="4617" dirty="0">
                <a:solidFill>
                  <a:prstClr val="black"/>
                </a:solidFill>
                <a:latin typeface="Calibri" panose="020F0502020204030204"/>
                <a:ea typeface="新細明體" panose="02020500000000000000" pitchFamily="18" charset="-120"/>
              </a:rPr>
              <a:t>task 1</a:t>
            </a:r>
            <a:endParaRPr lang="zh-TW" altLang="en-US" sz="4617" dirty="0">
              <a:solidFill>
                <a:prstClr val="black"/>
              </a:solidFill>
              <a:latin typeface="Calibri" panose="020F0502020204030204"/>
              <a:ea typeface="新細明體" panose="02020500000000000000" pitchFamily="18" charset="-120"/>
            </a:endParaRPr>
          </a:p>
        </p:txBody>
      </p:sp>
      <p:pic>
        <p:nvPicPr>
          <p:cNvPr id="6" name="圖片 5">
            <a:extLst>
              <a:ext uri="{FF2B5EF4-FFF2-40B4-BE49-F238E27FC236}">
                <a16:creationId xmlns:a16="http://schemas.microsoft.com/office/drawing/2014/main" id="{2E1747BE-66E7-45BA-92F2-1579A064E4CB}"/>
              </a:ext>
            </a:extLst>
          </p:cNvPr>
          <p:cNvPicPr>
            <a:picLocks noChangeAspect="1"/>
          </p:cNvPicPr>
          <p:nvPr/>
        </p:nvPicPr>
        <p:blipFill>
          <a:blip r:embed="rId3"/>
          <a:stretch>
            <a:fillRect/>
          </a:stretch>
        </p:blipFill>
        <p:spPr>
          <a:xfrm flipH="1">
            <a:off x="10108728" y="5546358"/>
            <a:ext cx="1834214" cy="3114205"/>
          </a:xfrm>
          <a:prstGeom prst="rect">
            <a:avLst/>
          </a:prstGeom>
        </p:spPr>
      </p:pic>
      <p:sp>
        <p:nvSpPr>
          <p:cNvPr id="7" name="語音泡泡: 圓角矩形 6">
            <a:extLst>
              <a:ext uri="{FF2B5EF4-FFF2-40B4-BE49-F238E27FC236}">
                <a16:creationId xmlns:a16="http://schemas.microsoft.com/office/drawing/2014/main" id="{16300EAF-9FFF-43D4-9D7F-DB2139C9F684}"/>
              </a:ext>
            </a:extLst>
          </p:cNvPr>
          <p:cNvSpPr/>
          <p:nvPr/>
        </p:nvSpPr>
        <p:spPr>
          <a:xfrm>
            <a:off x="5337156" y="9024603"/>
            <a:ext cx="2999953" cy="1642242"/>
          </a:xfrm>
          <a:prstGeom prst="wedgeRoundRectCallout">
            <a:avLst>
              <a:gd name="adj1" fmla="val -73221"/>
              <a:gd name="adj2" fmla="val -15273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753969"/>
            <a:r>
              <a:rPr lang="en-US" altLang="zh-TW" sz="4617" dirty="0">
                <a:solidFill>
                  <a:prstClr val="black"/>
                </a:solidFill>
                <a:latin typeface="Calibri" panose="020F0502020204030204"/>
                <a:ea typeface="新細明體" panose="02020500000000000000" pitchFamily="18" charset="-120"/>
              </a:rPr>
              <a:t>Learning </a:t>
            </a:r>
          </a:p>
          <a:p>
            <a:pPr algn="ctr" defTabSz="753969"/>
            <a:r>
              <a:rPr lang="en-US" altLang="zh-TW" sz="4617" dirty="0">
                <a:solidFill>
                  <a:prstClr val="black"/>
                </a:solidFill>
                <a:latin typeface="Calibri" panose="020F0502020204030204"/>
                <a:ea typeface="新細明體" panose="02020500000000000000" pitchFamily="18" charset="-120"/>
              </a:rPr>
              <a:t>task 100</a:t>
            </a:r>
            <a:endParaRPr lang="zh-TW" altLang="en-US" sz="4617" dirty="0">
              <a:solidFill>
                <a:prstClr val="black"/>
              </a:solidFill>
              <a:latin typeface="Calibri" panose="020F0502020204030204"/>
              <a:ea typeface="新細明體" panose="02020500000000000000" pitchFamily="18" charset="-120"/>
            </a:endParaRPr>
          </a:p>
        </p:txBody>
      </p:sp>
      <p:sp>
        <p:nvSpPr>
          <p:cNvPr id="8" name="語音泡泡: 圓角矩形 7">
            <a:extLst>
              <a:ext uri="{FF2B5EF4-FFF2-40B4-BE49-F238E27FC236}">
                <a16:creationId xmlns:a16="http://schemas.microsoft.com/office/drawing/2014/main" id="{F52A1551-E62F-4436-813C-783862BD63DF}"/>
              </a:ext>
            </a:extLst>
          </p:cNvPr>
          <p:cNvSpPr/>
          <p:nvPr/>
        </p:nvSpPr>
        <p:spPr>
          <a:xfrm>
            <a:off x="10833016" y="3852441"/>
            <a:ext cx="6340474" cy="2418867"/>
          </a:xfrm>
          <a:prstGeom prst="wedgeRoundRectCallout">
            <a:avLst>
              <a:gd name="adj1" fmla="val -39043"/>
              <a:gd name="adj2" fmla="val 6780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53969"/>
            <a:r>
              <a:rPr lang="en-US" altLang="zh-TW" sz="4617" dirty="0">
                <a:solidFill>
                  <a:prstClr val="black"/>
                </a:solidFill>
                <a:latin typeface="Calibri" panose="020F0502020204030204"/>
                <a:ea typeface="新細明體" panose="02020500000000000000" pitchFamily="18" charset="-120"/>
              </a:rPr>
              <a:t>I can learn task 101 better because I learn some </a:t>
            </a:r>
            <a:r>
              <a:rPr lang="en-US" altLang="zh-TW" sz="4617" b="1" dirty="0">
                <a:solidFill>
                  <a:prstClr val="black"/>
                </a:solidFill>
                <a:latin typeface="Calibri" panose="020F0502020204030204"/>
                <a:ea typeface="新細明體" panose="02020500000000000000" pitchFamily="18" charset="-120"/>
              </a:rPr>
              <a:t>learning skills</a:t>
            </a:r>
            <a:endParaRPr lang="zh-TW" altLang="en-US" sz="4617" b="1" dirty="0">
              <a:solidFill>
                <a:prstClr val="black"/>
              </a:solidFill>
              <a:latin typeface="Calibri" panose="020F0502020204030204"/>
              <a:ea typeface="新細明體" panose="02020500000000000000" pitchFamily="18" charset="-120"/>
            </a:endParaRPr>
          </a:p>
        </p:txBody>
      </p:sp>
      <p:sp>
        <p:nvSpPr>
          <p:cNvPr id="9" name="文字方塊 8">
            <a:extLst>
              <a:ext uri="{FF2B5EF4-FFF2-40B4-BE49-F238E27FC236}">
                <a16:creationId xmlns:a16="http://schemas.microsoft.com/office/drawing/2014/main" id="{ED76866D-366F-4B5C-9254-4C570E1BB513}"/>
              </a:ext>
            </a:extLst>
          </p:cNvPr>
          <p:cNvSpPr txBox="1"/>
          <p:nvPr/>
        </p:nvSpPr>
        <p:spPr>
          <a:xfrm>
            <a:off x="9749463" y="8770592"/>
            <a:ext cx="7178245" cy="1310487"/>
          </a:xfrm>
          <a:prstGeom prst="rect">
            <a:avLst/>
          </a:prstGeom>
          <a:noFill/>
        </p:spPr>
        <p:txBody>
          <a:bodyPr wrap="square" rtlCol="0">
            <a:spAutoFit/>
          </a:bodyPr>
          <a:lstStyle/>
          <a:p>
            <a:pPr defTabSz="753969"/>
            <a:r>
              <a:rPr lang="en-US" altLang="zh-TW" sz="3958" b="1" dirty="0">
                <a:solidFill>
                  <a:prstClr val="black"/>
                </a:solidFill>
                <a:latin typeface="Calibri" panose="020F0502020204030204"/>
                <a:ea typeface="新細明體" panose="02020500000000000000" pitchFamily="18" charset="-120"/>
              </a:rPr>
              <a:t>Life-long</a:t>
            </a:r>
            <a:r>
              <a:rPr lang="en-US" altLang="zh-TW" sz="3958" dirty="0">
                <a:solidFill>
                  <a:prstClr val="black"/>
                </a:solidFill>
                <a:latin typeface="Calibri" panose="020F0502020204030204"/>
                <a:ea typeface="新細明體" panose="02020500000000000000" pitchFamily="18" charset="-120"/>
              </a:rPr>
              <a:t>: one model for all the tasks</a:t>
            </a:r>
            <a:endParaRPr lang="zh-TW" altLang="en-US" sz="3958" dirty="0">
              <a:solidFill>
                <a:prstClr val="black"/>
              </a:solidFill>
              <a:latin typeface="Calibri" panose="020F0502020204030204"/>
              <a:ea typeface="新細明體" panose="02020500000000000000" pitchFamily="18" charset="-120"/>
            </a:endParaRPr>
          </a:p>
        </p:txBody>
      </p:sp>
      <p:sp>
        <p:nvSpPr>
          <p:cNvPr id="12" name="文字方塊 11">
            <a:extLst>
              <a:ext uri="{FF2B5EF4-FFF2-40B4-BE49-F238E27FC236}">
                <a16:creationId xmlns:a16="http://schemas.microsoft.com/office/drawing/2014/main" id="{E199F40C-F9BB-4D1D-9F76-E6A08329961D}"/>
              </a:ext>
            </a:extLst>
          </p:cNvPr>
          <p:cNvSpPr txBox="1"/>
          <p:nvPr/>
        </p:nvSpPr>
        <p:spPr>
          <a:xfrm>
            <a:off x="9749463" y="10080571"/>
            <a:ext cx="7178245" cy="701410"/>
          </a:xfrm>
          <a:prstGeom prst="rect">
            <a:avLst/>
          </a:prstGeom>
          <a:noFill/>
        </p:spPr>
        <p:txBody>
          <a:bodyPr wrap="square" rtlCol="0">
            <a:spAutoFit/>
          </a:bodyPr>
          <a:lstStyle/>
          <a:p>
            <a:pPr defTabSz="753969"/>
            <a:r>
              <a:rPr lang="en-US" altLang="zh-TW" sz="3958" b="1" dirty="0">
                <a:solidFill>
                  <a:prstClr val="black"/>
                </a:solidFill>
                <a:latin typeface="Calibri" panose="020F0502020204030204"/>
                <a:ea typeface="新細明體" panose="02020500000000000000" pitchFamily="18" charset="-120"/>
              </a:rPr>
              <a:t>Meta</a:t>
            </a:r>
            <a:r>
              <a:rPr lang="en-US" altLang="zh-TW" sz="3958" dirty="0">
                <a:solidFill>
                  <a:prstClr val="black"/>
                </a:solidFill>
                <a:latin typeface="Calibri" panose="020F0502020204030204"/>
                <a:ea typeface="新細明體" panose="02020500000000000000" pitchFamily="18" charset="-120"/>
              </a:rPr>
              <a:t>: How to learn a new model </a:t>
            </a:r>
            <a:endParaRPr lang="zh-TW" altLang="en-US" sz="3958" dirty="0">
              <a:solidFill>
                <a:prstClr val="black"/>
              </a:solidFill>
              <a:latin typeface="Calibri" panose="020F0502020204030204"/>
              <a:ea typeface="新細明體" panose="02020500000000000000" pitchFamily="18" charset="-120"/>
            </a:endParaRPr>
          </a:p>
        </p:txBody>
      </p:sp>
      <p:sp>
        <p:nvSpPr>
          <p:cNvPr id="13" name="語音泡泡: 圓角矩形 12">
            <a:extLst>
              <a:ext uri="{FF2B5EF4-FFF2-40B4-BE49-F238E27FC236}">
                <a16:creationId xmlns:a16="http://schemas.microsoft.com/office/drawing/2014/main" id="{E4D9438A-FB5F-4E13-B474-B624308ECB58}"/>
              </a:ext>
            </a:extLst>
          </p:cNvPr>
          <p:cNvSpPr/>
          <p:nvPr/>
        </p:nvSpPr>
        <p:spPr>
          <a:xfrm>
            <a:off x="5337156" y="5991974"/>
            <a:ext cx="2999953" cy="1642242"/>
          </a:xfrm>
          <a:prstGeom prst="wedgeRoundRectCallout">
            <a:avLst>
              <a:gd name="adj1" fmla="val -75463"/>
              <a:gd name="adj2" fmla="val 1150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753969"/>
            <a:r>
              <a:rPr lang="en-US" altLang="zh-TW" sz="4617" dirty="0">
                <a:solidFill>
                  <a:prstClr val="black"/>
                </a:solidFill>
                <a:latin typeface="Calibri" panose="020F0502020204030204"/>
                <a:ea typeface="新細明體" panose="02020500000000000000" pitchFamily="18" charset="-120"/>
              </a:rPr>
              <a:t>Learning </a:t>
            </a:r>
          </a:p>
          <a:p>
            <a:pPr algn="ctr" defTabSz="753969"/>
            <a:r>
              <a:rPr lang="en-US" altLang="zh-TW" sz="4617" dirty="0">
                <a:solidFill>
                  <a:prstClr val="black"/>
                </a:solidFill>
                <a:latin typeface="Calibri" panose="020F0502020204030204"/>
                <a:ea typeface="新細明體" panose="02020500000000000000" pitchFamily="18" charset="-120"/>
              </a:rPr>
              <a:t>task 2</a:t>
            </a:r>
            <a:endParaRPr lang="zh-TW" altLang="en-US" sz="4617" dirty="0">
              <a:solidFill>
                <a:prstClr val="black"/>
              </a:solidFill>
              <a:latin typeface="Calibri" panose="020F0502020204030204"/>
              <a:ea typeface="新細明體" panose="02020500000000000000" pitchFamily="18" charset="-120"/>
            </a:endParaRPr>
          </a:p>
        </p:txBody>
      </p:sp>
      <p:sp>
        <p:nvSpPr>
          <p:cNvPr id="14" name="文字方塊 13">
            <a:extLst>
              <a:ext uri="{FF2B5EF4-FFF2-40B4-BE49-F238E27FC236}">
                <a16:creationId xmlns:a16="http://schemas.microsoft.com/office/drawing/2014/main" id="{E009CF12-3D10-4C9D-A37E-0A56D3AED7B5}"/>
              </a:ext>
            </a:extLst>
          </p:cNvPr>
          <p:cNvSpPr txBox="1"/>
          <p:nvPr/>
        </p:nvSpPr>
        <p:spPr>
          <a:xfrm rot="5400000">
            <a:off x="6434455" y="7947828"/>
            <a:ext cx="1143315" cy="802848"/>
          </a:xfrm>
          <a:prstGeom prst="rect">
            <a:avLst/>
          </a:prstGeom>
          <a:noFill/>
        </p:spPr>
        <p:txBody>
          <a:bodyPr wrap="square" rtlCol="0">
            <a:spAutoFit/>
          </a:bodyPr>
          <a:lstStyle/>
          <a:p>
            <a:pPr defTabSz="753969"/>
            <a:r>
              <a:rPr lang="en-US" altLang="zh-TW" sz="4617" b="1" dirty="0">
                <a:solidFill>
                  <a:prstClr val="black"/>
                </a:solidFill>
                <a:latin typeface="Calibri" panose="020F0502020204030204"/>
                <a:ea typeface="新細明體" panose="02020500000000000000" pitchFamily="18" charset="-120"/>
              </a:rPr>
              <a:t>……</a:t>
            </a:r>
            <a:endParaRPr lang="zh-TW" altLang="en-US" sz="4617" b="1" dirty="0">
              <a:solidFill>
                <a:prstClr val="black"/>
              </a:solidFill>
              <a:latin typeface="Calibri" panose="020F0502020204030204"/>
              <a:ea typeface="新細明體" panose="02020500000000000000" pitchFamily="18" charset="-120"/>
            </a:endParaRPr>
          </a:p>
        </p:txBody>
      </p:sp>
      <p:sp>
        <p:nvSpPr>
          <p:cNvPr id="15" name="文字方塊 14">
            <a:extLst>
              <a:ext uri="{FF2B5EF4-FFF2-40B4-BE49-F238E27FC236}">
                <a16:creationId xmlns:a16="http://schemas.microsoft.com/office/drawing/2014/main" id="{E9393B6E-4A59-4E21-BC4A-C93543C681DE}"/>
              </a:ext>
            </a:extLst>
          </p:cNvPr>
          <p:cNvSpPr txBox="1"/>
          <p:nvPr/>
        </p:nvSpPr>
        <p:spPr>
          <a:xfrm>
            <a:off x="11751830" y="7203905"/>
            <a:ext cx="4195205" cy="701410"/>
          </a:xfrm>
          <a:prstGeom prst="rect">
            <a:avLst/>
          </a:prstGeom>
          <a:noFill/>
        </p:spPr>
        <p:txBody>
          <a:bodyPr wrap="square" rtlCol="0">
            <a:spAutoFit/>
          </a:bodyPr>
          <a:lstStyle/>
          <a:p>
            <a:pPr defTabSz="753969"/>
            <a:r>
              <a:rPr lang="en-US" altLang="zh-TW" sz="3958" dirty="0">
                <a:solidFill>
                  <a:prstClr val="black"/>
                </a:solidFill>
                <a:latin typeface="Calibri" panose="020F0502020204030204"/>
                <a:ea typeface="新細明體" panose="02020500000000000000" pitchFamily="18" charset="-120"/>
              </a:rPr>
              <a:t>Be a better learner</a:t>
            </a:r>
            <a:endParaRPr lang="zh-TW" altLang="en-US" sz="3958" dirty="0">
              <a:solidFill>
                <a:prstClr val="black"/>
              </a:solidFill>
              <a:latin typeface="Calibri" panose="020F0502020204030204"/>
              <a:ea typeface="新細明體" panose="02020500000000000000" pitchFamily="18" charset="-120"/>
            </a:endParaRPr>
          </a:p>
        </p:txBody>
      </p:sp>
      <p:sp>
        <p:nvSpPr>
          <p:cNvPr id="16" name="右大括弧 15">
            <a:extLst>
              <a:ext uri="{FF2B5EF4-FFF2-40B4-BE49-F238E27FC236}">
                <a16:creationId xmlns:a16="http://schemas.microsoft.com/office/drawing/2014/main" id="{5ED0A6A1-2A11-4C32-8604-E9D1F93AF541}"/>
              </a:ext>
            </a:extLst>
          </p:cNvPr>
          <p:cNvSpPr/>
          <p:nvPr/>
        </p:nvSpPr>
        <p:spPr>
          <a:xfrm>
            <a:off x="8653607" y="4113911"/>
            <a:ext cx="1218504" cy="6552934"/>
          </a:xfrm>
          <a:prstGeom prst="rightBrace">
            <a:avLst>
              <a:gd name="adj1" fmla="val 2787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753969"/>
            <a:endParaRPr lang="zh-TW" altLang="en-US" sz="2968">
              <a:solidFill>
                <a:prstClr val="black"/>
              </a:solidFill>
              <a:latin typeface="Calibri" panose="020F0502020204030204"/>
              <a:ea typeface="新細明體" panose="02020500000000000000" pitchFamily="18" charset="-120"/>
            </a:endParaRPr>
          </a:p>
        </p:txBody>
      </p:sp>
      <p:sp>
        <p:nvSpPr>
          <p:cNvPr id="18" name="文字方塊 17">
            <a:extLst>
              <a:ext uri="{FF2B5EF4-FFF2-40B4-BE49-F238E27FC236}">
                <a16:creationId xmlns:a16="http://schemas.microsoft.com/office/drawing/2014/main" id="{6237BCF0-F3E5-42CA-919D-2C4C0A8146B3}"/>
              </a:ext>
            </a:extLst>
          </p:cNvPr>
          <p:cNvSpPr txBox="1"/>
          <p:nvPr/>
        </p:nvSpPr>
        <p:spPr>
          <a:xfrm>
            <a:off x="11933228" y="72405"/>
            <a:ext cx="5772656" cy="701410"/>
          </a:xfrm>
          <a:prstGeom prst="rect">
            <a:avLst/>
          </a:prstGeom>
          <a:noFill/>
        </p:spPr>
        <p:txBody>
          <a:bodyPr wrap="square" rtlCol="0">
            <a:spAutoFit/>
          </a:bodyPr>
          <a:lstStyle/>
          <a:p>
            <a:pPr defTabSz="753969"/>
            <a:r>
              <a:rPr lang="en-US" altLang="zh-TW" sz="3958" dirty="0">
                <a:solidFill>
                  <a:prstClr val="black"/>
                </a:solidFill>
                <a:latin typeface="Calibri" panose="020F0502020204030204"/>
                <a:ea typeface="新細明體" panose="02020500000000000000" pitchFamily="18" charset="-120"/>
              </a:rPr>
              <a:t>Task 1: speech recognition </a:t>
            </a:r>
            <a:endParaRPr lang="zh-TW" altLang="en-US" sz="3958" dirty="0">
              <a:solidFill>
                <a:prstClr val="black"/>
              </a:solidFill>
              <a:latin typeface="Calibri" panose="020F0502020204030204"/>
              <a:ea typeface="新細明體" panose="02020500000000000000" pitchFamily="18" charset="-120"/>
            </a:endParaRPr>
          </a:p>
        </p:txBody>
      </p:sp>
      <p:sp>
        <p:nvSpPr>
          <p:cNvPr id="19" name="文字方塊 18">
            <a:extLst>
              <a:ext uri="{FF2B5EF4-FFF2-40B4-BE49-F238E27FC236}">
                <a16:creationId xmlns:a16="http://schemas.microsoft.com/office/drawing/2014/main" id="{A6CD1A21-70E0-49E4-A2DC-6BA179EBE18D}"/>
              </a:ext>
            </a:extLst>
          </p:cNvPr>
          <p:cNvSpPr txBox="1"/>
          <p:nvPr/>
        </p:nvSpPr>
        <p:spPr>
          <a:xfrm>
            <a:off x="11969749" y="713494"/>
            <a:ext cx="5772658" cy="701410"/>
          </a:xfrm>
          <a:prstGeom prst="rect">
            <a:avLst/>
          </a:prstGeom>
          <a:noFill/>
        </p:spPr>
        <p:txBody>
          <a:bodyPr wrap="square" rtlCol="0">
            <a:spAutoFit/>
          </a:bodyPr>
          <a:lstStyle/>
          <a:p>
            <a:pPr defTabSz="753969"/>
            <a:r>
              <a:rPr lang="en-US" altLang="zh-TW" sz="3958" dirty="0">
                <a:solidFill>
                  <a:prstClr val="black"/>
                </a:solidFill>
                <a:latin typeface="Calibri" panose="020F0502020204030204"/>
                <a:ea typeface="新細明體" panose="02020500000000000000" pitchFamily="18" charset="-120"/>
              </a:rPr>
              <a:t>Task 2: image recognition </a:t>
            </a:r>
            <a:endParaRPr lang="zh-TW" altLang="en-US" sz="3958" dirty="0">
              <a:solidFill>
                <a:prstClr val="black"/>
              </a:solidFill>
              <a:latin typeface="Calibri" panose="020F0502020204030204"/>
              <a:ea typeface="新細明體" panose="02020500000000000000" pitchFamily="18" charset="-120"/>
            </a:endParaRPr>
          </a:p>
        </p:txBody>
      </p:sp>
      <p:sp>
        <p:nvSpPr>
          <p:cNvPr id="20" name="文字方塊 19">
            <a:extLst>
              <a:ext uri="{FF2B5EF4-FFF2-40B4-BE49-F238E27FC236}">
                <a16:creationId xmlns:a16="http://schemas.microsoft.com/office/drawing/2014/main" id="{6FBFAC00-048B-4BF5-851A-ED63ED95490A}"/>
              </a:ext>
            </a:extLst>
          </p:cNvPr>
          <p:cNvSpPr txBox="1"/>
          <p:nvPr/>
        </p:nvSpPr>
        <p:spPr>
          <a:xfrm>
            <a:off x="11507032" y="2256937"/>
            <a:ext cx="5917039" cy="701410"/>
          </a:xfrm>
          <a:prstGeom prst="rect">
            <a:avLst/>
          </a:prstGeom>
          <a:noFill/>
        </p:spPr>
        <p:txBody>
          <a:bodyPr wrap="square" rtlCol="0">
            <a:spAutoFit/>
          </a:bodyPr>
          <a:lstStyle/>
          <a:p>
            <a:pPr defTabSz="753969"/>
            <a:r>
              <a:rPr lang="en-US" altLang="zh-TW" sz="3958" dirty="0">
                <a:solidFill>
                  <a:prstClr val="black"/>
                </a:solidFill>
                <a:latin typeface="Calibri" panose="020F0502020204030204"/>
                <a:ea typeface="新細明體" panose="02020500000000000000" pitchFamily="18" charset="-120"/>
              </a:rPr>
              <a:t>Task 100: text classification </a:t>
            </a:r>
            <a:endParaRPr lang="zh-TW" altLang="en-US" sz="3958" dirty="0">
              <a:solidFill>
                <a:prstClr val="black"/>
              </a:solidFill>
              <a:latin typeface="Calibri" panose="020F0502020204030204"/>
              <a:ea typeface="新細明體" panose="02020500000000000000" pitchFamily="18" charset="-120"/>
            </a:endParaRPr>
          </a:p>
        </p:txBody>
      </p:sp>
      <p:sp>
        <p:nvSpPr>
          <p:cNvPr id="21" name="文字方塊 20">
            <a:extLst>
              <a:ext uri="{FF2B5EF4-FFF2-40B4-BE49-F238E27FC236}">
                <a16:creationId xmlns:a16="http://schemas.microsoft.com/office/drawing/2014/main" id="{83B4E618-0AA3-43D9-B2E4-5C71E7308319}"/>
              </a:ext>
            </a:extLst>
          </p:cNvPr>
          <p:cNvSpPr txBox="1"/>
          <p:nvPr/>
        </p:nvSpPr>
        <p:spPr>
          <a:xfrm rot="5400000">
            <a:off x="13162031" y="1409474"/>
            <a:ext cx="819613" cy="802848"/>
          </a:xfrm>
          <a:prstGeom prst="rect">
            <a:avLst/>
          </a:prstGeom>
          <a:noFill/>
        </p:spPr>
        <p:txBody>
          <a:bodyPr wrap="square" rtlCol="0">
            <a:spAutoFit/>
          </a:bodyPr>
          <a:lstStyle/>
          <a:p>
            <a:pPr defTabSz="753969"/>
            <a:r>
              <a:rPr lang="en-US" altLang="zh-TW" sz="4617" dirty="0">
                <a:solidFill>
                  <a:prstClr val="black"/>
                </a:solidFill>
                <a:latin typeface="Calibri" panose="020F0502020204030204"/>
                <a:ea typeface="新細明體" panose="02020500000000000000" pitchFamily="18" charset="-120"/>
              </a:rPr>
              <a:t>…</a:t>
            </a:r>
            <a:endParaRPr lang="zh-TW" altLang="en-US" sz="4617" dirty="0">
              <a:solidFill>
                <a:prstClr val="black"/>
              </a:solidFill>
              <a:latin typeface="Calibri" panose="020F0502020204030204"/>
              <a:ea typeface="新細明體" panose="02020500000000000000" pitchFamily="18" charset="-120"/>
            </a:endParaRPr>
          </a:p>
        </p:txBody>
      </p:sp>
      <p:cxnSp>
        <p:nvCxnSpPr>
          <p:cNvPr id="23" name="直線接點 22">
            <a:extLst>
              <a:ext uri="{FF2B5EF4-FFF2-40B4-BE49-F238E27FC236}">
                <a16:creationId xmlns:a16="http://schemas.microsoft.com/office/drawing/2014/main" id="{51B28D1D-AE64-4322-A23D-C61144DEF657}"/>
              </a:ext>
            </a:extLst>
          </p:cNvPr>
          <p:cNvCxnSpPr>
            <a:cxnSpLocks/>
          </p:cNvCxnSpPr>
          <p:nvPr/>
        </p:nvCxnSpPr>
        <p:spPr>
          <a:xfrm>
            <a:off x="11967238" y="2291750"/>
            <a:ext cx="53224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711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2" grpId="0"/>
      <p:bldP spid="13" grpId="0" animBg="1"/>
      <p:bldP spid="14" grpId="0"/>
      <p:bldP spid="15" grpId="0"/>
      <p:bldP spid="16" grpId="0" animBg="1"/>
      <p:bldP spid="18" grpId="0"/>
      <p:bldP spid="19"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0" y="36576"/>
            <a:ext cx="7176329" cy="1154162"/>
          </a:xfrm>
        </p:spPr>
        <p:txBody>
          <a:bodyPr/>
          <a:lstStyle/>
          <a:p>
            <a:r>
              <a:rPr lang="en-US" altLang="zh-CN" dirty="0"/>
              <a:t>Large scale Result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20</a:t>
            </a:fld>
            <a:endParaRPr sz="2300" dirty="0">
              <a:latin typeface="Gill Sans MT"/>
              <a:cs typeface="Gill Sans MT"/>
            </a:endParaRPr>
          </a:p>
        </p:txBody>
      </p:sp>
      <p:pic>
        <p:nvPicPr>
          <p:cNvPr id="4" name="图片 3">
            <a:extLst>
              <a:ext uri="{FF2B5EF4-FFF2-40B4-BE49-F238E27FC236}">
                <a16:creationId xmlns:a16="http://schemas.microsoft.com/office/drawing/2014/main" id="{01EE7634-EDFE-4F11-AE45-A959F8326C2C}"/>
              </a:ext>
            </a:extLst>
          </p:cNvPr>
          <p:cNvPicPr>
            <a:picLocks noChangeAspect="1"/>
          </p:cNvPicPr>
          <p:nvPr/>
        </p:nvPicPr>
        <p:blipFill>
          <a:blip r:embed="rId3"/>
          <a:stretch>
            <a:fillRect/>
          </a:stretch>
        </p:blipFill>
        <p:spPr>
          <a:xfrm>
            <a:off x="1621198" y="3521075"/>
            <a:ext cx="16861704" cy="5029200"/>
          </a:xfrm>
          <a:prstGeom prst="rect">
            <a:avLst/>
          </a:prstGeom>
        </p:spPr>
      </p:pic>
    </p:spTree>
    <p:extLst>
      <p:ext uri="{BB962C8B-B14F-4D97-AF65-F5344CB8AC3E}">
        <p14:creationId xmlns:p14="http://schemas.microsoft.com/office/powerpoint/2010/main" val="228820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Adversarial Meta-Learning</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21</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0B687563-A9D9-4CF0-82A5-E33838D52D98}"/>
              </a:ext>
            </a:extLst>
          </p:cNvPr>
          <p:cNvPicPr>
            <a:picLocks noChangeAspect="1"/>
          </p:cNvPicPr>
          <p:nvPr/>
        </p:nvPicPr>
        <p:blipFill>
          <a:blip r:embed="rId3"/>
          <a:stretch>
            <a:fillRect/>
          </a:stretch>
        </p:blipFill>
        <p:spPr>
          <a:xfrm>
            <a:off x="4925443" y="6416675"/>
            <a:ext cx="10253214" cy="1983071"/>
          </a:xfrm>
          <a:prstGeom prst="rect">
            <a:avLst/>
          </a:prstGeom>
        </p:spPr>
      </p:pic>
    </p:spTree>
    <p:extLst>
      <p:ext uri="{BB962C8B-B14F-4D97-AF65-F5344CB8AC3E}">
        <p14:creationId xmlns:p14="http://schemas.microsoft.com/office/powerpoint/2010/main" val="2283960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146C61B-261A-41FE-AABA-46B98D5D0B9E}"/>
              </a:ext>
            </a:extLst>
          </p:cNvPr>
          <p:cNvSpPr/>
          <p:nvPr/>
        </p:nvSpPr>
        <p:spPr>
          <a:xfrm>
            <a:off x="3057008" y="3938365"/>
            <a:ext cx="13497892" cy="45227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753969"/>
            <a:endParaRPr lang="zh-TW" altLang="en-US" sz="2968">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F7AB89CF-B482-4F0C-AC2C-C78212F55E7E}"/>
                  </a:ext>
                </a:extLst>
              </p:cNvPr>
              <p:cNvSpPr txBox="1"/>
              <p:nvPr/>
            </p:nvSpPr>
            <p:spPr>
              <a:xfrm>
                <a:off x="6962923" y="4387740"/>
                <a:ext cx="661463" cy="609077"/>
              </a:xfrm>
              <a:prstGeom prst="rect">
                <a:avLst/>
              </a:prstGeom>
              <a:noFill/>
            </p:spPr>
            <p:txBody>
              <a:bodyPr wrap="none" lIns="0" tIns="0" rIns="0" bIns="0" rtlCol="0">
                <a:spAutoFit/>
              </a:bodyPr>
              <a:lstStyle/>
              <a:p>
                <a:pPr defTabSz="753969"/>
                <a14:m>
                  <m:oMathPara xmlns:m="http://schemas.openxmlformats.org/officeDocument/2006/math">
                    <m:oMathParaPr>
                      <m:jc m:val="centerGroup"/>
                    </m:oMathParaPr>
                    <m:oMath xmlns:m="http://schemas.openxmlformats.org/officeDocument/2006/math">
                      <m:sSup>
                        <m:sSupPr>
                          <m:ctrlPr>
                            <a:rPr lang="en-US" altLang="zh-TW" sz="3958" i="1">
                              <a:solidFill>
                                <a:prstClr val="black"/>
                              </a:solidFill>
                              <a:latin typeface="Cambria Math" panose="02040503050406030204" pitchFamily="18" charset="0"/>
                            </a:rPr>
                          </m:ctrlPr>
                        </m:sSupPr>
                        <m:e>
                          <m:r>
                            <a:rPr lang="zh-TW" altLang="en-US" sz="3958" i="1">
                              <a:solidFill>
                                <a:prstClr val="black"/>
                              </a:solidFill>
                              <a:latin typeface="Cambria Math" panose="02040503050406030204" pitchFamily="18" charset="0"/>
                            </a:rPr>
                            <m:t>𝜃</m:t>
                          </m:r>
                        </m:e>
                        <m:sup>
                          <m:r>
                            <a:rPr lang="en-US" altLang="zh-TW" sz="3958" i="1">
                              <a:solidFill>
                                <a:prstClr val="black"/>
                              </a:solidFill>
                              <a:latin typeface="Cambria Math" panose="02040503050406030204" pitchFamily="18" charset="0"/>
                            </a:rPr>
                            <m:t>0</m:t>
                          </m:r>
                        </m:sup>
                      </m:sSup>
                    </m:oMath>
                  </m:oMathPara>
                </a14:m>
                <a:endParaRPr lang="zh-TW" altLang="en-US" sz="3958" dirty="0">
                  <a:solidFill>
                    <a:prstClr val="black"/>
                  </a:solidFill>
                  <a:latin typeface="Calibri" panose="020F0502020204030204"/>
                  <a:ea typeface="新細明體" panose="02020500000000000000" pitchFamily="18" charset="-120"/>
                </a:endParaRPr>
              </a:p>
            </p:txBody>
          </p:sp>
        </mc:Choice>
        <mc:Fallback xmlns="">
          <p:sp>
            <p:nvSpPr>
              <p:cNvPr id="6" name="文字方塊 5">
                <a:extLst>
                  <a:ext uri="{FF2B5EF4-FFF2-40B4-BE49-F238E27FC236}">
                    <a16:creationId xmlns:a16="http://schemas.microsoft.com/office/drawing/2014/main" id="{F7AB89CF-B482-4F0C-AC2C-C78212F55E7E}"/>
                  </a:ext>
                </a:extLst>
              </p:cNvPr>
              <p:cNvSpPr txBox="1">
                <a:spLocks noRot="1" noChangeAspect="1" noMove="1" noResize="1" noEditPoints="1" noAdjustHandles="1" noChangeArrowheads="1" noChangeShapeType="1" noTextEdit="1"/>
              </p:cNvSpPr>
              <p:nvPr/>
            </p:nvSpPr>
            <p:spPr>
              <a:xfrm>
                <a:off x="6962923" y="4387740"/>
                <a:ext cx="661463" cy="6090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95012611-92AB-473C-9014-86BF9B10A514}"/>
                  </a:ext>
                </a:extLst>
              </p:cNvPr>
              <p:cNvSpPr txBox="1"/>
              <p:nvPr/>
            </p:nvSpPr>
            <p:spPr>
              <a:xfrm>
                <a:off x="11409894" y="4387740"/>
                <a:ext cx="650627" cy="609077"/>
              </a:xfrm>
              <a:prstGeom prst="rect">
                <a:avLst/>
              </a:prstGeom>
              <a:noFill/>
            </p:spPr>
            <p:txBody>
              <a:bodyPr wrap="none" lIns="0" tIns="0" rIns="0" bIns="0" rtlCol="0">
                <a:spAutoFit/>
              </a:bodyPr>
              <a:lstStyle/>
              <a:p>
                <a:pPr defTabSz="753969"/>
                <a14:m>
                  <m:oMathPara xmlns:m="http://schemas.openxmlformats.org/officeDocument/2006/math">
                    <m:oMathParaPr>
                      <m:jc m:val="centerGroup"/>
                    </m:oMathParaPr>
                    <m:oMath xmlns:m="http://schemas.openxmlformats.org/officeDocument/2006/math">
                      <m:sSup>
                        <m:sSupPr>
                          <m:ctrlPr>
                            <a:rPr lang="en-US" altLang="zh-TW" sz="3958" i="1">
                              <a:solidFill>
                                <a:prstClr val="black"/>
                              </a:solidFill>
                              <a:latin typeface="Cambria Math" panose="02040503050406030204" pitchFamily="18" charset="0"/>
                            </a:rPr>
                          </m:ctrlPr>
                        </m:sSupPr>
                        <m:e>
                          <m:r>
                            <a:rPr lang="zh-TW" altLang="en-US" sz="3958" i="1">
                              <a:solidFill>
                                <a:prstClr val="black"/>
                              </a:solidFill>
                              <a:latin typeface="Cambria Math" panose="02040503050406030204" pitchFamily="18" charset="0"/>
                            </a:rPr>
                            <m:t>𝜃</m:t>
                          </m:r>
                        </m:e>
                        <m:sup>
                          <m:r>
                            <a:rPr lang="en-US" altLang="zh-TW" sz="3958" i="1">
                              <a:solidFill>
                                <a:prstClr val="black"/>
                              </a:solidFill>
                              <a:latin typeface="Cambria Math" panose="02040503050406030204" pitchFamily="18" charset="0"/>
                            </a:rPr>
                            <m:t>1</m:t>
                          </m:r>
                        </m:sup>
                      </m:sSup>
                    </m:oMath>
                  </m:oMathPara>
                </a14:m>
                <a:endParaRPr lang="zh-TW" altLang="en-US" sz="3958" dirty="0">
                  <a:solidFill>
                    <a:prstClr val="black"/>
                  </a:solidFill>
                  <a:latin typeface="Calibri" panose="020F0502020204030204"/>
                  <a:ea typeface="新細明體" panose="02020500000000000000" pitchFamily="18" charset="-120"/>
                </a:endParaRPr>
              </a:p>
            </p:txBody>
          </p:sp>
        </mc:Choice>
        <mc:Fallback xmlns="">
          <p:sp>
            <p:nvSpPr>
              <p:cNvPr id="7" name="文字方塊 6">
                <a:extLst>
                  <a:ext uri="{FF2B5EF4-FFF2-40B4-BE49-F238E27FC236}">
                    <a16:creationId xmlns:a16="http://schemas.microsoft.com/office/drawing/2014/main" id="{95012611-92AB-473C-9014-86BF9B10A514}"/>
                  </a:ext>
                </a:extLst>
              </p:cNvPr>
              <p:cNvSpPr txBox="1">
                <a:spLocks noRot="1" noChangeAspect="1" noMove="1" noResize="1" noEditPoints="1" noAdjustHandles="1" noChangeArrowheads="1" noChangeShapeType="1" noTextEdit="1"/>
              </p:cNvSpPr>
              <p:nvPr/>
            </p:nvSpPr>
            <p:spPr>
              <a:xfrm>
                <a:off x="11409894" y="4387740"/>
                <a:ext cx="650627" cy="6090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09517CF-3670-49B3-9285-DDA5B54E678E}"/>
                  </a:ext>
                </a:extLst>
              </p:cNvPr>
              <p:cNvSpPr txBox="1"/>
              <p:nvPr/>
            </p:nvSpPr>
            <p:spPr>
              <a:xfrm>
                <a:off x="9105924" y="5728112"/>
                <a:ext cx="718594" cy="609077"/>
              </a:xfrm>
              <a:prstGeom prst="rect">
                <a:avLst/>
              </a:prstGeom>
              <a:noFill/>
            </p:spPr>
            <p:txBody>
              <a:bodyPr wrap="none" lIns="0" tIns="0" rIns="0" bIns="0" rtlCol="0">
                <a:spAutoFit/>
              </a:bodyPr>
              <a:lstStyle/>
              <a:p>
                <a:pPr defTabSz="753969"/>
                <a14:m>
                  <m:oMathPara xmlns:m="http://schemas.openxmlformats.org/officeDocument/2006/math">
                    <m:oMathParaPr>
                      <m:jc m:val="centerGroup"/>
                    </m:oMathParaPr>
                    <m:oMath xmlns:m="http://schemas.openxmlformats.org/officeDocument/2006/math">
                      <m:r>
                        <m:rPr>
                          <m:sty m:val="p"/>
                        </m:rPr>
                        <a:rPr lang="en-US" altLang="zh-TW" sz="3958" i="1">
                          <a:solidFill>
                            <a:prstClr val="black"/>
                          </a:solidFill>
                          <a:latin typeface="Cambria Math" panose="02040503050406030204" pitchFamily="18" charset="0"/>
                          <a:ea typeface="Cambria Math" panose="02040503050406030204" pitchFamily="18" charset="0"/>
                        </a:rPr>
                        <m:t>∇</m:t>
                      </m:r>
                      <m:r>
                        <a:rPr lang="zh-TW" altLang="en-US" sz="3958" i="1">
                          <a:solidFill>
                            <a:prstClr val="black"/>
                          </a:solidFill>
                          <a:latin typeface="Cambria Math" panose="02040503050406030204" pitchFamily="18" charset="0"/>
                        </a:rPr>
                        <m:t>𝜃</m:t>
                      </m:r>
                    </m:oMath>
                  </m:oMathPara>
                </a14:m>
                <a:endParaRPr lang="zh-TW" altLang="en-US" sz="3958" dirty="0">
                  <a:solidFill>
                    <a:prstClr val="black"/>
                  </a:solidFill>
                  <a:latin typeface="Calibri" panose="020F0502020204030204"/>
                  <a:ea typeface="新細明體" panose="02020500000000000000" pitchFamily="18" charset="-120"/>
                </a:endParaRPr>
              </a:p>
            </p:txBody>
          </p:sp>
        </mc:Choice>
        <mc:Fallback xmlns="">
          <p:sp>
            <p:nvSpPr>
              <p:cNvPr id="8" name="文字方塊 7">
                <a:extLst>
                  <a:ext uri="{FF2B5EF4-FFF2-40B4-BE49-F238E27FC236}">
                    <a16:creationId xmlns:a16="http://schemas.microsoft.com/office/drawing/2014/main" id="{C09517CF-3670-49B3-9285-DDA5B54E678E}"/>
                  </a:ext>
                </a:extLst>
              </p:cNvPr>
              <p:cNvSpPr txBox="1">
                <a:spLocks noRot="1" noChangeAspect="1" noMove="1" noResize="1" noEditPoints="1" noAdjustHandles="1" noChangeArrowheads="1" noChangeShapeType="1" noTextEdit="1"/>
              </p:cNvSpPr>
              <p:nvPr/>
            </p:nvSpPr>
            <p:spPr>
              <a:xfrm>
                <a:off x="9105924" y="5728112"/>
                <a:ext cx="718594" cy="609077"/>
              </a:xfrm>
              <a:prstGeom prst="rect">
                <a:avLst/>
              </a:prstGeom>
              <a:blipFill>
                <a:blip r:embed="rId5"/>
                <a:stretch>
                  <a:fillRect/>
                </a:stretch>
              </a:blipFill>
            </p:spPr>
            <p:txBody>
              <a:bodyPr/>
              <a:lstStyle/>
              <a:p>
                <a:r>
                  <a:rPr lang="zh-CN" altLang="en-US">
                    <a:noFill/>
                  </a:rPr>
                  <a:t> </a:t>
                </a:r>
              </a:p>
            </p:txBody>
          </p:sp>
        </mc:Fallback>
      </mc:AlternateContent>
      <p:sp>
        <p:nvSpPr>
          <p:cNvPr id="9" name="文字方塊 8">
            <a:extLst>
              <a:ext uri="{FF2B5EF4-FFF2-40B4-BE49-F238E27FC236}">
                <a16:creationId xmlns:a16="http://schemas.microsoft.com/office/drawing/2014/main" id="{7D0EAEA2-A60A-4536-A925-28DAC4B627ED}"/>
              </a:ext>
            </a:extLst>
          </p:cNvPr>
          <p:cNvSpPr txBox="1"/>
          <p:nvPr/>
        </p:nvSpPr>
        <p:spPr>
          <a:xfrm>
            <a:off x="5406153" y="4737394"/>
            <a:ext cx="2010551" cy="701410"/>
          </a:xfrm>
          <a:prstGeom prst="rect">
            <a:avLst/>
          </a:prstGeom>
          <a:noFill/>
        </p:spPr>
        <p:txBody>
          <a:bodyPr wrap="square" rtlCol="0">
            <a:spAutoFit/>
          </a:bodyPr>
          <a:lstStyle/>
          <a:p>
            <a:pPr algn="ctr" defTabSz="753969"/>
            <a:r>
              <a:rPr lang="en-US" altLang="zh-TW" sz="3958" dirty="0">
                <a:solidFill>
                  <a:prstClr val="black"/>
                </a:solidFill>
                <a:latin typeface="Calibri" panose="020F0502020204030204"/>
                <a:ea typeface="新細明體" panose="02020500000000000000" pitchFamily="18" charset="-120"/>
              </a:rPr>
              <a:t>Init </a:t>
            </a:r>
            <a:endParaRPr lang="zh-TW" altLang="en-US" sz="3958" dirty="0">
              <a:solidFill>
                <a:prstClr val="black"/>
              </a:solidFill>
              <a:latin typeface="Calibri" panose="020F0502020204030204"/>
              <a:ea typeface="新細明體" panose="02020500000000000000" pitchFamily="18" charset="-120"/>
            </a:endParaRPr>
          </a:p>
        </p:txBody>
      </p:sp>
      <p:sp>
        <p:nvSpPr>
          <p:cNvPr id="10" name="矩形 9">
            <a:extLst>
              <a:ext uri="{FF2B5EF4-FFF2-40B4-BE49-F238E27FC236}">
                <a16:creationId xmlns:a16="http://schemas.microsoft.com/office/drawing/2014/main" id="{3271B70F-D001-400A-9836-CB54143D888E}"/>
              </a:ext>
            </a:extLst>
          </p:cNvPr>
          <p:cNvSpPr/>
          <p:nvPr/>
        </p:nvSpPr>
        <p:spPr>
          <a:xfrm>
            <a:off x="8208060" y="6899989"/>
            <a:ext cx="2594927" cy="11816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753969"/>
            <a:r>
              <a:rPr lang="en-US" altLang="zh-TW" sz="3958" dirty="0">
                <a:solidFill>
                  <a:prstClr val="black"/>
                </a:solidFill>
                <a:latin typeface="Calibri" panose="020F0502020204030204"/>
                <a:ea typeface="新細明體" panose="02020500000000000000" pitchFamily="18" charset="-120"/>
              </a:rPr>
              <a:t>Compute Gradient</a:t>
            </a:r>
            <a:endParaRPr lang="zh-TW" altLang="en-US" sz="3958" dirty="0">
              <a:solidFill>
                <a:prstClr val="black"/>
              </a:solidFill>
              <a:latin typeface="Calibri" panose="020F0502020204030204"/>
              <a:ea typeface="新細明體" panose="02020500000000000000" pitchFamily="18" charset="-120"/>
            </a:endParaRPr>
          </a:p>
        </p:txBody>
      </p:sp>
      <p:sp>
        <p:nvSpPr>
          <p:cNvPr id="11" name="矩形 10">
            <a:extLst>
              <a:ext uri="{FF2B5EF4-FFF2-40B4-BE49-F238E27FC236}">
                <a16:creationId xmlns:a16="http://schemas.microsoft.com/office/drawing/2014/main" id="{B55FE752-88C5-4DF8-802F-B852E94146C6}"/>
              </a:ext>
            </a:extLst>
          </p:cNvPr>
          <p:cNvSpPr/>
          <p:nvPr/>
        </p:nvSpPr>
        <p:spPr>
          <a:xfrm>
            <a:off x="8249947" y="4264547"/>
            <a:ext cx="2594927" cy="9088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753969"/>
            <a:r>
              <a:rPr lang="en-US" altLang="zh-TW" sz="3958" dirty="0">
                <a:solidFill>
                  <a:prstClr val="black"/>
                </a:solidFill>
                <a:latin typeface="Calibri" panose="020F0502020204030204"/>
                <a:ea typeface="新細明體" panose="02020500000000000000" pitchFamily="18" charset="-120"/>
              </a:rPr>
              <a:t>Update</a:t>
            </a:r>
            <a:endParaRPr lang="zh-TW" altLang="en-US" sz="3958" dirty="0">
              <a:solidFill>
                <a:prstClr val="black"/>
              </a:solidFill>
              <a:latin typeface="Calibri" panose="020F0502020204030204"/>
              <a:ea typeface="新細明體" panose="02020500000000000000" pitchFamily="18" charset="-120"/>
            </a:endParaRPr>
          </a:p>
        </p:txBody>
      </p:sp>
      <p:grpSp>
        <p:nvGrpSpPr>
          <p:cNvPr id="12" name="群組 11">
            <a:extLst>
              <a:ext uri="{FF2B5EF4-FFF2-40B4-BE49-F238E27FC236}">
                <a16:creationId xmlns:a16="http://schemas.microsoft.com/office/drawing/2014/main" id="{FA3FBD65-DEDD-4470-84A8-C620601EC1FA}"/>
              </a:ext>
            </a:extLst>
          </p:cNvPr>
          <p:cNvGrpSpPr/>
          <p:nvPr/>
        </p:nvGrpSpPr>
        <p:grpSpPr>
          <a:xfrm>
            <a:off x="8478239" y="8646635"/>
            <a:ext cx="2261598" cy="1968666"/>
            <a:chOff x="6553365" y="4851400"/>
            <a:chExt cx="1371435" cy="1193801"/>
          </a:xfrm>
        </p:grpSpPr>
        <p:sp>
          <p:nvSpPr>
            <p:cNvPr id="13" name="流程圖: 磁碟 12">
              <a:extLst>
                <a:ext uri="{FF2B5EF4-FFF2-40B4-BE49-F238E27FC236}">
                  <a16:creationId xmlns:a16="http://schemas.microsoft.com/office/drawing/2014/main" id="{168E12D9-6F28-4A12-9740-464BA0FF1A19}"/>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753969"/>
              <a:endParaRPr lang="zh-TW" altLang="en-US" sz="3958" dirty="0">
                <a:solidFill>
                  <a:prstClr val="black"/>
                </a:solidFill>
                <a:latin typeface="Calibri" panose="020F0502020204030204"/>
                <a:ea typeface="新細明體" panose="02020500000000000000" pitchFamily="18" charset="-120"/>
              </a:endParaRPr>
            </a:p>
          </p:txBody>
        </p:sp>
        <p:sp>
          <p:nvSpPr>
            <p:cNvPr id="14" name="矩形 13">
              <a:extLst>
                <a:ext uri="{FF2B5EF4-FFF2-40B4-BE49-F238E27FC236}">
                  <a16:creationId xmlns:a16="http://schemas.microsoft.com/office/drawing/2014/main" id="{AA70B870-0C58-460A-A02C-EA645EB9337F}"/>
                </a:ext>
              </a:extLst>
            </p:cNvPr>
            <p:cNvSpPr/>
            <p:nvPr/>
          </p:nvSpPr>
          <p:spPr>
            <a:xfrm>
              <a:off x="6553365" y="5214204"/>
              <a:ext cx="1371435" cy="794680"/>
            </a:xfrm>
            <a:prstGeom prst="rect">
              <a:avLst/>
            </a:prstGeom>
          </p:spPr>
          <p:txBody>
            <a:bodyPr wrap="square">
              <a:spAutoFit/>
            </a:bodyPr>
            <a:lstStyle/>
            <a:p>
              <a:pPr algn="ctr" defTabSz="753969"/>
              <a:r>
                <a:rPr lang="en-US" altLang="zh-TW" sz="3958" dirty="0">
                  <a:solidFill>
                    <a:prstClr val="black"/>
                  </a:solidFill>
                  <a:latin typeface="Calibri" panose="020F0502020204030204"/>
                  <a:ea typeface="新細明體" panose="02020500000000000000" pitchFamily="18" charset="-120"/>
                </a:rPr>
                <a:t>Training</a:t>
              </a:r>
            </a:p>
            <a:p>
              <a:pPr algn="ctr" defTabSz="753969"/>
              <a:r>
                <a:rPr lang="en-US" altLang="zh-TW" sz="3958" dirty="0">
                  <a:solidFill>
                    <a:prstClr val="black"/>
                  </a:solidFill>
                  <a:latin typeface="Calibri" panose="020F0502020204030204"/>
                  <a:ea typeface="新細明體" panose="02020500000000000000" pitchFamily="18" charset="-120"/>
                </a:rPr>
                <a:t>Data</a:t>
              </a:r>
              <a:endParaRPr lang="zh-TW" altLang="en-US" sz="3958"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296EBA9E-B6A9-4F0F-B7C3-98DBAB1C9669}"/>
                  </a:ext>
                </a:extLst>
              </p:cNvPr>
              <p:cNvSpPr txBox="1"/>
              <p:nvPr/>
            </p:nvSpPr>
            <p:spPr>
              <a:xfrm>
                <a:off x="15817910" y="4366797"/>
                <a:ext cx="661463" cy="609077"/>
              </a:xfrm>
              <a:prstGeom prst="rect">
                <a:avLst/>
              </a:prstGeom>
              <a:noFill/>
            </p:spPr>
            <p:txBody>
              <a:bodyPr wrap="none" lIns="0" tIns="0" rIns="0" bIns="0" rtlCol="0">
                <a:spAutoFit/>
              </a:bodyPr>
              <a:lstStyle/>
              <a:p>
                <a:pPr defTabSz="753969"/>
                <a14:m>
                  <m:oMathPara xmlns:m="http://schemas.openxmlformats.org/officeDocument/2006/math">
                    <m:oMathParaPr>
                      <m:jc m:val="centerGroup"/>
                    </m:oMathParaPr>
                    <m:oMath xmlns:m="http://schemas.openxmlformats.org/officeDocument/2006/math">
                      <m:sSup>
                        <m:sSupPr>
                          <m:ctrlPr>
                            <a:rPr lang="en-US" altLang="zh-TW" sz="3958" i="1">
                              <a:solidFill>
                                <a:prstClr val="black"/>
                              </a:solidFill>
                              <a:latin typeface="Cambria Math" panose="02040503050406030204" pitchFamily="18" charset="0"/>
                            </a:rPr>
                          </m:ctrlPr>
                        </m:sSupPr>
                        <m:e>
                          <m:r>
                            <a:rPr lang="zh-TW" altLang="en-US" sz="3958" i="1">
                              <a:solidFill>
                                <a:prstClr val="black"/>
                              </a:solidFill>
                              <a:latin typeface="Cambria Math" panose="02040503050406030204" pitchFamily="18" charset="0"/>
                            </a:rPr>
                            <m:t>𝜃</m:t>
                          </m:r>
                        </m:e>
                        <m:sup>
                          <m:r>
                            <a:rPr lang="en-US" altLang="zh-TW" sz="3958" i="1">
                              <a:solidFill>
                                <a:prstClr val="black"/>
                              </a:solidFill>
                              <a:latin typeface="Cambria Math" panose="02040503050406030204" pitchFamily="18" charset="0"/>
                            </a:rPr>
                            <m:t>2</m:t>
                          </m:r>
                        </m:sup>
                      </m:sSup>
                    </m:oMath>
                  </m:oMathPara>
                </a14:m>
                <a:endParaRPr lang="zh-TW" altLang="en-US" sz="3958" dirty="0">
                  <a:solidFill>
                    <a:prstClr val="black"/>
                  </a:solidFill>
                  <a:latin typeface="Calibri" panose="020F0502020204030204"/>
                  <a:ea typeface="新細明體" panose="02020500000000000000" pitchFamily="18" charset="-120"/>
                </a:endParaRPr>
              </a:p>
            </p:txBody>
          </p:sp>
        </mc:Choice>
        <mc:Fallback xmlns="">
          <p:sp>
            <p:nvSpPr>
              <p:cNvPr id="15" name="文字方塊 14">
                <a:extLst>
                  <a:ext uri="{FF2B5EF4-FFF2-40B4-BE49-F238E27FC236}">
                    <a16:creationId xmlns:a16="http://schemas.microsoft.com/office/drawing/2014/main" id="{296EBA9E-B6A9-4F0F-B7C3-98DBAB1C9669}"/>
                  </a:ext>
                </a:extLst>
              </p:cNvPr>
              <p:cNvSpPr txBox="1">
                <a:spLocks noRot="1" noChangeAspect="1" noMove="1" noResize="1" noEditPoints="1" noAdjustHandles="1" noChangeArrowheads="1" noChangeShapeType="1" noTextEdit="1"/>
              </p:cNvSpPr>
              <p:nvPr/>
            </p:nvSpPr>
            <p:spPr>
              <a:xfrm>
                <a:off x="15817910" y="4366797"/>
                <a:ext cx="661463" cy="6090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C6008F56-BB8D-489A-BE3C-C245691C7F1D}"/>
                  </a:ext>
                </a:extLst>
              </p:cNvPr>
              <p:cNvSpPr txBox="1"/>
              <p:nvPr/>
            </p:nvSpPr>
            <p:spPr>
              <a:xfrm>
                <a:off x="13472054" y="5728112"/>
                <a:ext cx="718594" cy="609077"/>
              </a:xfrm>
              <a:prstGeom prst="rect">
                <a:avLst/>
              </a:prstGeom>
              <a:noFill/>
            </p:spPr>
            <p:txBody>
              <a:bodyPr wrap="none" lIns="0" tIns="0" rIns="0" bIns="0" rtlCol="0">
                <a:spAutoFit/>
              </a:bodyPr>
              <a:lstStyle/>
              <a:p>
                <a:pPr defTabSz="753969"/>
                <a14:m>
                  <m:oMathPara xmlns:m="http://schemas.openxmlformats.org/officeDocument/2006/math">
                    <m:oMathParaPr>
                      <m:jc m:val="centerGroup"/>
                    </m:oMathParaPr>
                    <m:oMath xmlns:m="http://schemas.openxmlformats.org/officeDocument/2006/math">
                      <m:r>
                        <m:rPr>
                          <m:sty m:val="p"/>
                        </m:rPr>
                        <a:rPr lang="en-US" altLang="zh-TW" sz="3958" i="1">
                          <a:solidFill>
                            <a:prstClr val="black"/>
                          </a:solidFill>
                          <a:latin typeface="Cambria Math" panose="02040503050406030204" pitchFamily="18" charset="0"/>
                          <a:ea typeface="Cambria Math" panose="02040503050406030204" pitchFamily="18" charset="0"/>
                        </a:rPr>
                        <m:t>∇</m:t>
                      </m:r>
                      <m:r>
                        <a:rPr lang="zh-TW" altLang="en-US" sz="3958" i="1">
                          <a:solidFill>
                            <a:prstClr val="black"/>
                          </a:solidFill>
                          <a:latin typeface="Cambria Math" panose="02040503050406030204" pitchFamily="18" charset="0"/>
                        </a:rPr>
                        <m:t>𝜃</m:t>
                      </m:r>
                    </m:oMath>
                  </m:oMathPara>
                </a14:m>
                <a:endParaRPr lang="zh-TW" altLang="en-US" sz="3958" dirty="0">
                  <a:solidFill>
                    <a:prstClr val="black"/>
                  </a:solidFill>
                  <a:latin typeface="Calibri" panose="020F0502020204030204"/>
                  <a:ea typeface="新細明體" panose="02020500000000000000" pitchFamily="18" charset="-120"/>
                </a:endParaRPr>
              </a:p>
            </p:txBody>
          </p:sp>
        </mc:Choice>
        <mc:Fallback xmlns="">
          <p:sp>
            <p:nvSpPr>
              <p:cNvPr id="16" name="文字方塊 15">
                <a:extLst>
                  <a:ext uri="{FF2B5EF4-FFF2-40B4-BE49-F238E27FC236}">
                    <a16:creationId xmlns:a16="http://schemas.microsoft.com/office/drawing/2014/main" id="{C6008F56-BB8D-489A-BE3C-C245691C7F1D}"/>
                  </a:ext>
                </a:extLst>
              </p:cNvPr>
              <p:cNvSpPr txBox="1">
                <a:spLocks noRot="1" noChangeAspect="1" noMove="1" noResize="1" noEditPoints="1" noAdjustHandles="1" noChangeArrowheads="1" noChangeShapeType="1" noTextEdit="1"/>
              </p:cNvSpPr>
              <p:nvPr/>
            </p:nvSpPr>
            <p:spPr>
              <a:xfrm>
                <a:off x="13472054" y="5728112"/>
                <a:ext cx="718594" cy="609077"/>
              </a:xfrm>
              <a:prstGeom prst="rect">
                <a:avLst/>
              </a:prstGeom>
              <a:blipFill>
                <a:blip r:embed="rId7"/>
                <a:stretch>
                  <a:fillRect/>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CA6A248F-1AEB-46C8-A2A1-977C8715B4EA}"/>
              </a:ext>
            </a:extLst>
          </p:cNvPr>
          <p:cNvSpPr/>
          <p:nvPr/>
        </p:nvSpPr>
        <p:spPr>
          <a:xfrm>
            <a:off x="12616076" y="6899989"/>
            <a:ext cx="2594927" cy="11816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753969"/>
            <a:r>
              <a:rPr lang="en-US" altLang="zh-TW" sz="3958" dirty="0">
                <a:solidFill>
                  <a:prstClr val="black"/>
                </a:solidFill>
                <a:latin typeface="Calibri" panose="020F0502020204030204"/>
                <a:ea typeface="新細明體" panose="02020500000000000000" pitchFamily="18" charset="-120"/>
              </a:rPr>
              <a:t>Compute Gradient</a:t>
            </a:r>
            <a:endParaRPr lang="zh-TW" altLang="en-US" sz="3958" dirty="0">
              <a:solidFill>
                <a:prstClr val="black"/>
              </a:solidFill>
              <a:latin typeface="Calibri" panose="020F0502020204030204"/>
              <a:ea typeface="新細明體" panose="02020500000000000000" pitchFamily="18" charset="-120"/>
            </a:endParaRPr>
          </a:p>
        </p:txBody>
      </p:sp>
      <p:sp>
        <p:nvSpPr>
          <p:cNvPr id="18" name="矩形 17">
            <a:extLst>
              <a:ext uri="{FF2B5EF4-FFF2-40B4-BE49-F238E27FC236}">
                <a16:creationId xmlns:a16="http://schemas.microsoft.com/office/drawing/2014/main" id="{C02F8750-B9D3-44B7-B686-100D4A8CDC44}"/>
              </a:ext>
            </a:extLst>
          </p:cNvPr>
          <p:cNvSpPr/>
          <p:nvPr/>
        </p:nvSpPr>
        <p:spPr>
          <a:xfrm>
            <a:off x="12616076" y="4264547"/>
            <a:ext cx="2594927" cy="9088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753969"/>
            <a:r>
              <a:rPr lang="en-US" altLang="zh-TW" sz="3958" dirty="0">
                <a:solidFill>
                  <a:prstClr val="black"/>
                </a:solidFill>
                <a:latin typeface="Calibri" panose="020F0502020204030204"/>
                <a:ea typeface="新細明體" panose="02020500000000000000" pitchFamily="18" charset="-120"/>
              </a:rPr>
              <a:t>Update</a:t>
            </a:r>
            <a:endParaRPr lang="zh-TW" altLang="en-US" sz="3958" dirty="0">
              <a:solidFill>
                <a:prstClr val="black"/>
              </a:solidFill>
              <a:latin typeface="Calibri" panose="020F0502020204030204"/>
              <a:ea typeface="新細明體" panose="02020500000000000000" pitchFamily="18" charset="-120"/>
            </a:endParaRPr>
          </a:p>
        </p:txBody>
      </p:sp>
      <p:grpSp>
        <p:nvGrpSpPr>
          <p:cNvPr id="19" name="群組 18">
            <a:extLst>
              <a:ext uri="{FF2B5EF4-FFF2-40B4-BE49-F238E27FC236}">
                <a16:creationId xmlns:a16="http://schemas.microsoft.com/office/drawing/2014/main" id="{CAFB520A-D56A-4AC6-B5DE-A0E398FC2D43}"/>
              </a:ext>
            </a:extLst>
          </p:cNvPr>
          <p:cNvGrpSpPr/>
          <p:nvPr/>
        </p:nvGrpSpPr>
        <p:grpSpPr>
          <a:xfrm>
            <a:off x="12761798" y="8646635"/>
            <a:ext cx="2261598" cy="1968666"/>
            <a:chOff x="6553365" y="4851400"/>
            <a:chExt cx="1371435" cy="1193801"/>
          </a:xfrm>
        </p:grpSpPr>
        <p:sp>
          <p:nvSpPr>
            <p:cNvPr id="20" name="流程圖: 磁碟 19">
              <a:extLst>
                <a:ext uri="{FF2B5EF4-FFF2-40B4-BE49-F238E27FC236}">
                  <a16:creationId xmlns:a16="http://schemas.microsoft.com/office/drawing/2014/main" id="{A4DCA9F9-7872-4938-BEAD-AFCBE316B9A3}"/>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753969"/>
              <a:endParaRPr lang="zh-TW" altLang="en-US" sz="3958" dirty="0">
                <a:solidFill>
                  <a:prstClr val="black"/>
                </a:solidFill>
                <a:latin typeface="Calibri" panose="020F0502020204030204"/>
                <a:ea typeface="新細明體" panose="02020500000000000000" pitchFamily="18" charset="-120"/>
              </a:endParaRPr>
            </a:p>
          </p:txBody>
        </p:sp>
        <p:sp>
          <p:nvSpPr>
            <p:cNvPr id="21" name="矩形 20">
              <a:extLst>
                <a:ext uri="{FF2B5EF4-FFF2-40B4-BE49-F238E27FC236}">
                  <a16:creationId xmlns:a16="http://schemas.microsoft.com/office/drawing/2014/main" id="{51543448-2367-4CA6-8071-1A08DE997FCB}"/>
                </a:ext>
              </a:extLst>
            </p:cNvPr>
            <p:cNvSpPr/>
            <p:nvPr/>
          </p:nvSpPr>
          <p:spPr>
            <a:xfrm>
              <a:off x="6553365" y="5214204"/>
              <a:ext cx="1371435" cy="794680"/>
            </a:xfrm>
            <a:prstGeom prst="rect">
              <a:avLst/>
            </a:prstGeom>
          </p:spPr>
          <p:txBody>
            <a:bodyPr wrap="square">
              <a:spAutoFit/>
            </a:bodyPr>
            <a:lstStyle/>
            <a:p>
              <a:pPr algn="ctr" defTabSz="753969"/>
              <a:r>
                <a:rPr lang="en-US" altLang="zh-TW" sz="3958" dirty="0">
                  <a:solidFill>
                    <a:prstClr val="black"/>
                  </a:solidFill>
                  <a:latin typeface="Calibri" panose="020F0502020204030204"/>
                  <a:ea typeface="新細明體" panose="02020500000000000000" pitchFamily="18" charset="-120"/>
                </a:rPr>
                <a:t>Training</a:t>
              </a:r>
            </a:p>
            <a:p>
              <a:pPr algn="ctr" defTabSz="753969"/>
              <a:r>
                <a:rPr lang="en-US" altLang="zh-TW" sz="3958" dirty="0">
                  <a:solidFill>
                    <a:prstClr val="black"/>
                  </a:solidFill>
                  <a:latin typeface="Calibri" panose="020F0502020204030204"/>
                  <a:ea typeface="新細明體" panose="02020500000000000000" pitchFamily="18" charset="-120"/>
                </a:rPr>
                <a:t>Data</a:t>
              </a:r>
              <a:endParaRPr lang="zh-TW" altLang="en-US" sz="3958" dirty="0">
                <a:solidFill>
                  <a:prstClr val="black"/>
                </a:solidFill>
                <a:latin typeface="Calibri" panose="020F0502020204030204"/>
                <a:ea typeface="新細明體" panose="02020500000000000000" pitchFamily="18" charset="-120"/>
              </a:endParaRPr>
            </a:p>
          </p:txBody>
        </p:sp>
      </p:grpSp>
      <p:cxnSp>
        <p:nvCxnSpPr>
          <p:cNvPr id="22" name="直線單箭頭接點 21">
            <a:extLst>
              <a:ext uri="{FF2B5EF4-FFF2-40B4-BE49-F238E27FC236}">
                <a16:creationId xmlns:a16="http://schemas.microsoft.com/office/drawing/2014/main" id="{4AC87593-B54F-401E-BF4D-BA9E68664B47}"/>
              </a:ext>
            </a:extLst>
          </p:cNvPr>
          <p:cNvCxnSpPr/>
          <p:nvPr/>
        </p:nvCxnSpPr>
        <p:spPr>
          <a:xfrm>
            <a:off x="7601155" y="4710288"/>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40A23844-8808-48EB-BC84-44244430A381}"/>
              </a:ext>
            </a:extLst>
          </p:cNvPr>
          <p:cNvCxnSpPr/>
          <p:nvPr/>
        </p:nvCxnSpPr>
        <p:spPr>
          <a:xfrm>
            <a:off x="10844874" y="4687404"/>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EC94EAA-9DBC-4EDE-9882-E52C164BB192}"/>
              </a:ext>
            </a:extLst>
          </p:cNvPr>
          <p:cNvCxnSpPr/>
          <p:nvPr/>
        </p:nvCxnSpPr>
        <p:spPr>
          <a:xfrm>
            <a:off x="12058178" y="4687404"/>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FBBCC97B-7A7E-4D42-8A87-143705628A85}"/>
              </a:ext>
            </a:extLst>
          </p:cNvPr>
          <p:cNvCxnSpPr/>
          <p:nvPr/>
        </p:nvCxnSpPr>
        <p:spPr>
          <a:xfrm>
            <a:off x="15211003" y="4710288"/>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C84902C2-177C-44AE-863D-38D4DE0D3332}"/>
              </a:ext>
            </a:extLst>
          </p:cNvPr>
          <p:cNvCxnSpPr>
            <a:cxnSpLocks/>
          </p:cNvCxnSpPr>
          <p:nvPr/>
        </p:nvCxnSpPr>
        <p:spPr>
          <a:xfrm rot="16200000">
            <a:off x="9219162" y="5470251"/>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B6CDF554-3694-437F-93CF-363B69508538}"/>
              </a:ext>
            </a:extLst>
          </p:cNvPr>
          <p:cNvCxnSpPr>
            <a:cxnSpLocks/>
          </p:cNvCxnSpPr>
          <p:nvPr/>
        </p:nvCxnSpPr>
        <p:spPr>
          <a:xfrm rot="16200000">
            <a:off x="13625176" y="5470251"/>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4A20D90-ACBE-4AD8-8641-57491A64FED8}"/>
              </a:ext>
            </a:extLst>
          </p:cNvPr>
          <p:cNvCxnSpPr>
            <a:cxnSpLocks/>
          </p:cNvCxnSpPr>
          <p:nvPr/>
        </p:nvCxnSpPr>
        <p:spPr>
          <a:xfrm rot="16200000">
            <a:off x="9219162" y="6603155"/>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B7942E1A-271F-4D5B-AEA0-91A71A8DEEEB}"/>
              </a:ext>
            </a:extLst>
          </p:cNvPr>
          <p:cNvCxnSpPr>
            <a:cxnSpLocks/>
          </p:cNvCxnSpPr>
          <p:nvPr/>
        </p:nvCxnSpPr>
        <p:spPr>
          <a:xfrm rot="16200000">
            <a:off x="13630277" y="6598430"/>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CD12AFC-C914-4BBF-B39D-0167644C2C93}"/>
              </a:ext>
            </a:extLst>
          </p:cNvPr>
          <p:cNvCxnSpPr>
            <a:cxnSpLocks/>
          </p:cNvCxnSpPr>
          <p:nvPr/>
        </p:nvCxnSpPr>
        <p:spPr>
          <a:xfrm rot="16200000">
            <a:off x="9119640" y="8509384"/>
            <a:ext cx="7717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4D6DF3E-1E77-475D-A0F5-99C3DEA80066}"/>
              </a:ext>
            </a:extLst>
          </p:cNvPr>
          <p:cNvCxnSpPr>
            <a:cxnSpLocks/>
          </p:cNvCxnSpPr>
          <p:nvPr/>
        </p:nvCxnSpPr>
        <p:spPr>
          <a:xfrm rot="16200000">
            <a:off x="13536126" y="8509382"/>
            <a:ext cx="7717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E98E3A59-C7EB-492F-9582-95E0BC450481}"/>
              </a:ext>
            </a:extLst>
          </p:cNvPr>
          <p:cNvCxnSpPr>
            <a:cxnSpLocks/>
          </p:cNvCxnSpPr>
          <p:nvPr/>
        </p:nvCxnSpPr>
        <p:spPr>
          <a:xfrm flipV="1">
            <a:off x="15995390" y="3644125"/>
            <a:ext cx="0" cy="66230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29BC7477-AE5C-48C7-9761-DD7EBF36F861}"/>
                  </a:ext>
                </a:extLst>
              </p:cNvPr>
              <p:cNvSpPr txBox="1"/>
              <p:nvPr/>
            </p:nvSpPr>
            <p:spPr>
              <a:xfrm>
                <a:off x="15804671" y="3054430"/>
                <a:ext cx="415627" cy="634982"/>
              </a:xfrm>
              <a:prstGeom prst="rect">
                <a:avLst/>
              </a:prstGeom>
              <a:noFill/>
            </p:spPr>
            <p:txBody>
              <a:bodyPr wrap="none" lIns="0" tIns="0" rIns="0" bIns="0" rtlCol="0">
                <a:spAutoFit/>
              </a:bodyPr>
              <a:lstStyle/>
              <a:p>
                <a:pPr defTabSz="753969"/>
                <a14:m>
                  <m:oMathPara xmlns:m="http://schemas.openxmlformats.org/officeDocument/2006/math">
                    <m:oMathParaPr>
                      <m:jc m:val="centerGroup"/>
                    </m:oMathParaPr>
                    <m:oMath xmlns:m="http://schemas.openxmlformats.org/officeDocument/2006/math">
                      <m:acc>
                        <m:accPr>
                          <m:chr m:val="̂"/>
                          <m:ctrlPr>
                            <a:rPr lang="en-US" altLang="zh-TW" sz="3958" i="1">
                              <a:solidFill>
                                <a:srgbClr val="00B050"/>
                              </a:solidFill>
                              <a:latin typeface="Cambria Math" panose="02040503050406030204" pitchFamily="18" charset="0"/>
                            </a:rPr>
                          </m:ctrlPr>
                        </m:accPr>
                        <m:e>
                          <m:r>
                            <a:rPr lang="zh-TW" altLang="en-US" sz="3958" i="1">
                              <a:solidFill>
                                <a:srgbClr val="00B050"/>
                              </a:solidFill>
                              <a:latin typeface="Cambria Math" panose="02040503050406030204" pitchFamily="18" charset="0"/>
                            </a:rPr>
                            <m:t>𝜃</m:t>
                          </m:r>
                        </m:e>
                      </m:acc>
                    </m:oMath>
                  </m:oMathPara>
                </a14:m>
                <a:endParaRPr lang="zh-TW" altLang="en-US" sz="3958" dirty="0">
                  <a:solidFill>
                    <a:srgbClr val="00B050"/>
                  </a:solidFill>
                  <a:latin typeface="Calibri" panose="020F0502020204030204"/>
                  <a:ea typeface="新細明體" panose="02020500000000000000" pitchFamily="18" charset="-120"/>
                </a:endParaRPr>
              </a:p>
            </p:txBody>
          </p:sp>
        </mc:Choice>
        <mc:Fallback xmlns="">
          <p:sp>
            <p:nvSpPr>
              <p:cNvPr id="33" name="文字方塊 32">
                <a:extLst>
                  <a:ext uri="{FF2B5EF4-FFF2-40B4-BE49-F238E27FC236}">
                    <a16:creationId xmlns:a16="http://schemas.microsoft.com/office/drawing/2014/main" id="{29BC7477-AE5C-48C7-9761-DD7EBF36F861}"/>
                  </a:ext>
                </a:extLst>
              </p:cNvPr>
              <p:cNvSpPr txBox="1">
                <a:spLocks noRot="1" noChangeAspect="1" noMove="1" noResize="1" noEditPoints="1" noAdjustHandles="1" noChangeArrowheads="1" noChangeShapeType="1" noTextEdit="1"/>
              </p:cNvSpPr>
              <p:nvPr/>
            </p:nvSpPr>
            <p:spPr>
              <a:xfrm>
                <a:off x="15804671" y="3054430"/>
                <a:ext cx="415627" cy="634982"/>
              </a:xfrm>
              <a:prstGeom prst="rect">
                <a:avLst/>
              </a:prstGeom>
              <a:blipFill>
                <a:blip r:embed="rId8"/>
                <a:stretch>
                  <a:fillRect/>
                </a:stretch>
              </a:blipFill>
            </p:spPr>
            <p:txBody>
              <a:bodyPr/>
              <a:lstStyle/>
              <a:p>
                <a:r>
                  <a:rPr lang="zh-CN" altLang="en-US">
                    <a:noFill/>
                  </a:rPr>
                  <a:t> </a:t>
                </a:r>
              </a:p>
            </p:txBody>
          </p:sp>
        </mc:Fallback>
      </mc:AlternateContent>
      <p:cxnSp>
        <p:nvCxnSpPr>
          <p:cNvPr id="34" name="直線單箭頭接點 33">
            <a:extLst>
              <a:ext uri="{FF2B5EF4-FFF2-40B4-BE49-F238E27FC236}">
                <a16:creationId xmlns:a16="http://schemas.microsoft.com/office/drawing/2014/main" id="{B91A1A7D-FDF0-4B70-8EC6-42DB6A678160}"/>
              </a:ext>
            </a:extLst>
          </p:cNvPr>
          <p:cNvCxnSpPr>
            <a:cxnSpLocks/>
          </p:cNvCxnSpPr>
          <p:nvPr/>
        </p:nvCxnSpPr>
        <p:spPr>
          <a:xfrm>
            <a:off x="5789075" y="4696415"/>
            <a:ext cx="11110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651B955E-2286-417E-B2CF-A877BBF5DAF7}"/>
              </a:ext>
            </a:extLst>
          </p:cNvPr>
          <p:cNvSpPr/>
          <p:nvPr/>
        </p:nvSpPr>
        <p:spPr>
          <a:xfrm>
            <a:off x="3254943" y="4116988"/>
            <a:ext cx="2596962" cy="118162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53969"/>
            <a:r>
              <a:rPr lang="en-US" altLang="zh-TW" sz="3958" dirty="0">
                <a:solidFill>
                  <a:prstClr val="black"/>
                </a:solidFill>
                <a:latin typeface="Calibri" panose="020F0502020204030204"/>
                <a:ea typeface="新細明體" panose="02020500000000000000" pitchFamily="18" charset="-120"/>
              </a:rPr>
              <a:t>Network</a:t>
            </a:r>
          </a:p>
          <a:p>
            <a:pPr algn="ctr" defTabSz="753969"/>
            <a:r>
              <a:rPr lang="en-US" altLang="zh-TW" sz="3958" dirty="0">
                <a:solidFill>
                  <a:prstClr val="black"/>
                </a:solidFill>
                <a:latin typeface="Calibri" panose="020F0502020204030204"/>
                <a:ea typeface="新細明體" panose="02020500000000000000" pitchFamily="18" charset="-120"/>
              </a:rPr>
              <a:t>Structure</a:t>
            </a:r>
            <a:endParaRPr lang="zh-TW" altLang="en-US" sz="3958"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309F1D1A-65E7-4E48-9F22-35F5F6A5E64F}"/>
                  </a:ext>
                </a:extLst>
              </p:cNvPr>
              <p:cNvSpPr txBox="1"/>
              <p:nvPr/>
            </p:nvSpPr>
            <p:spPr>
              <a:xfrm>
                <a:off x="3245945" y="6363882"/>
                <a:ext cx="3716977" cy="1919564"/>
              </a:xfrm>
              <a:prstGeom prst="rect">
                <a:avLst/>
              </a:prstGeom>
              <a:noFill/>
            </p:spPr>
            <p:txBody>
              <a:bodyPr wrap="square" rtlCol="0">
                <a:spAutoFit/>
              </a:bodyPr>
              <a:lstStyle/>
              <a:p>
                <a:pPr defTabSz="753969"/>
                <a:r>
                  <a:rPr lang="en-US" altLang="zh-TW" sz="3958" dirty="0">
                    <a:solidFill>
                      <a:prstClr val="black"/>
                    </a:solidFill>
                    <a:latin typeface="Calibri" panose="020F0502020204030204"/>
                    <a:ea typeface="新細明體" panose="02020500000000000000" pitchFamily="18" charset="-120"/>
                  </a:rPr>
                  <a:t>Learning Algorithm</a:t>
                </a:r>
              </a:p>
              <a:p>
                <a:pPr defTabSz="753969"/>
                <a:r>
                  <a:rPr lang="en-US" altLang="zh-TW" sz="3958" dirty="0">
                    <a:solidFill>
                      <a:prstClr val="black"/>
                    </a:solidFill>
                    <a:latin typeface="Calibri" panose="020F0502020204030204"/>
                    <a:ea typeface="新細明體" panose="02020500000000000000" pitchFamily="18" charset="-120"/>
                  </a:rPr>
                  <a:t>(Function </a:t>
                </a:r>
                <a14:m>
                  <m:oMath xmlns:m="http://schemas.openxmlformats.org/officeDocument/2006/math">
                    <m:r>
                      <a:rPr lang="en-US" altLang="zh-TW" sz="3958" i="1">
                        <a:solidFill>
                          <a:prstClr val="black"/>
                        </a:solidFill>
                        <a:latin typeface="Cambria Math" panose="02040503050406030204" pitchFamily="18" charset="0"/>
                      </a:rPr>
                      <m:t>𝐹</m:t>
                    </m:r>
                  </m:oMath>
                </a14:m>
                <a:r>
                  <a:rPr lang="en-US" altLang="zh-TW" sz="3958" dirty="0">
                    <a:solidFill>
                      <a:prstClr val="black"/>
                    </a:solidFill>
                    <a:latin typeface="Calibri" panose="020F0502020204030204"/>
                    <a:ea typeface="新細明體" panose="02020500000000000000" pitchFamily="18" charset="-120"/>
                  </a:rPr>
                  <a:t>)</a:t>
                </a:r>
                <a:endParaRPr lang="zh-TW" altLang="en-US" sz="3958" dirty="0">
                  <a:solidFill>
                    <a:prstClr val="black"/>
                  </a:solidFill>
                  <a:latin typeface="Calibri" panose="020F0502020204030204"/>
                  <a:ea typeface="新細明體" panose="02020500000000000000" pitchFamily="18" charset="-120"/>
                </a:endParaRPr>
              </a:p>
            </p:txBody>
          </p:sp>
        </mc:Choice>
        <mc:Fallback xmlns="">
          <p:sp>
            <p:nvSpPr>
              <p:cNvPr id="36" name="文字方塊 35">
                <a:extLst>
                  <a:ext uri="{FF2B5EF4-FFF2-40B4-BE49-F238E27FC236}">
                    <a16:creationId xmlns:a16="http://schemas.microsoft.com/office/drawing/2014/main" id="{309F1D1A-65E7-4E48-9F22-35F5F6A5E64F}"/>
                  </a:ext>
                </a:extLst>
              </p:cNvPr>
              <p:cNvSpPr txBox="1">
                <a:spLocks noRot="1" noChangeAspect="1" noMove="1" noResize="1" noEditPoints="1" noAdjustHandles="1" noChangeArrowheads="1" noChangeShapeType="1" noTextEdit="1"/>
              </p:cNvSpPr>
              <p:nvPr/>
            </p:nvSpPr>
            <p:spPr>
              <a:xfrm>
                <a:off x="3245945" y="6363882"/>
                <a:ext cx="3716977" cy="1919564"/>
              </a:xfrm>
              <a:prstGeom prst="rect">
                <a:avLst/>
              </a:prstGeom>
              <a:blipFill>
                <a:blip r:embed="rId9"/>
                <a:stretch>
                  <a:fillRect l="-5574" t="-5397" b="-12381"/>
                </a:stretch>
              </a:blipFill>
            </p:spPr>
            <p:txBody>
              <a:bodyPr/>
              <a:lstStyle/>
              <a:p>
                <a:r>
                  <a:rPr lang="zh-CN" altLang="en-US">
                    <a:noFill/>
                  </a:rPr>
                  <a:t> </a:t>
                </a:r>
              </a:p>
            </p:txBody>
          </p:sp>
        </mc:Fallback>
      </mc:AlternateContent>
      <p:cxnSp>
        <p:nvCxnSpPr>
          <p:cNvPr id="37" name="直線單箭頭接點 36">
            <a:extLst>
              <a:ext uri="{FF2B5EF4-FFF2-40B4-BE49-F238E27FC236}">
                <a16:creationId xmlns:a16="http://schemas.microsoft.com/office/drawing/2014/main" id="{1D7BAB44-0782-450E-BBAA-54A262FAA352}"/>
              </a:ext>
            </a:extLst>
          </p:cNvPr>
          <p:cNvCxnSpPr>
            <a:cxnSpLocks/>
          </p:cNvCxnSpPr>
          <p:nvPr/>
        </p:nvCxnSpPr>
        <p:spPr>
          <a:xfrm>
            <a:off x="11692822" y="7469857"/>
            <a:ext cx="923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CE44D7D3-C216-487E-BC05-CF17DBA39909}"/>
              </a:ext>
            </a:extLst>
          </p:cNvPr>
          <p:cNvCxnSpPr>
            <a:cxnSpLocks/>
          </p:cNvCxnSpPr>
          <p:nvPr/>
        </p:nvCxnSpPr>
        <p:spPr>
          <a:xfrm flipH="1">
            <a:off x="7159469" y="5051384"/>
            <a:ext cx="0" cy="246036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F1EA3C97-A4EE-43E2-9584-D99C44A57DAF}"/>
              </a:ext>
            </a:extLst>
          </p:cNvPr>
          <p:cNvCxnSpPr>
            <a:cxnSpLocks/>
          </p:cNvCxnSpPr>
          <p:nvPr/>
        </p:nvCxnSpPr>
        <p:spPr>
          <a:xfrm flipH="1">
            <a:off x="11650935" y="4996796"/>
            <a:ext cx="0" cy="246036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9A841826-F19A-4C48-972B-3877E6A0DB5B}"/>
              </a:ext>
            </a:extLst>
          </p:cNvPr>
          <p:cNvCxnSpPr>
            <a:cxnSpLocks/>
          </p:cNvCxnSpPr>
          <p:nvPr/>
        </p:nvCxnSpPr>
        <p:spPr>
          <a:xfrm>
            <a:off x="7160470" y="7511747"/>
            <a:ext cx="923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A537836B-745F-4A85-900A-F762606BBF46}"/>
              </a:ext>
            </a:extLst>
          </p:cNvPr>
          <p:cNvSpPr/>
          <p:nvPr/>
        </p:nvSpPr>
        <p:spPr>
          <a:xfrm>
            <a:off x="5978271" y="4369580"/>
            <a:ext cx="1734117" cy="962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3969"/>
            <a:endParaRPr lang="zh-TW" altLang="en-US" sz="2968">
              <a:solidFill>
                <a:prstClr val="white"/>
              </a:solidFill>
              <a:latin typeface="Calibri" panose="020F0502020204030204"/>
              <a:ea typeface="新細明體" panose="02020500000000000000" pitchFamily="18" charset="-120"/>
            </a:endParaRPr>
          </a:p>
        </p:txBody>
      </p:sp>
      <p:sp>
        <p:nvSpPr>
          <p:cNvPr id="45" name="文字方塊 44">
            <a:extLst>
              <a:ext uri="{FF2B5EF4-FFF2-40B4-BE49-F238E27FC236}">
                <a16:creationId xmlns:a16="http://schemas.microsoft.com/office/drawing/2014/main" id="{4562056D-58FB-4155-9A06-94318BF53B5E}"/>
              </a:ext>
            </a:extLst>
          </p:cNvPr>
          <p:cNvSpPr txBox="1"/>
          <p:nvPr/>
        </p:nvSpPr>
        <p:spPr>
          <a:xfrm>
            <a:off x="3040669" y="8641048"/>
            <a:ext cx="5231763" cy="1310487"/>
          </a:xfrm>
          <a:prstGeom prst="rect">
            <a:avLst/>
          </a:prstGeom>
          <a:noFill/>
        </p:spPr>
        <p:txBody>
          <a:bodyPr wrap="square" rtlCol="0">
            <a:spAutoFit/>
          </a:bodyPr>
          <a:lstStyle/>
          <a:p>
            <a:pPr defTabSz="753969"/>
            <a:r>
              <a:rPr lang="en-US" altLang="zh-TW" sz="3958" dirty="0">
                <a:solidFill>
                  <a:prstClr val="black"/>
                </a:solidFill>
                <a:latin typeface="Calibri" panose="020F0502020204030204"/>
                <a:ea typeface="新細明體" panose="02020500000000000000" pitchFamily="18" charset="-120"/>
              </a:rPr>
              <a:t>Only focus on initialization parameter</a:t>
            </a:r>
            <a:endParaRPr lang="zh-TW" altLang="en-US" sz="3958"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5B3854CB-98A4-41B7-9CA3-3A1F871368BE}"/>
                  </a:ext>
                </a:extLst>
              </p:cNvPr>
              <p:cNvSpPr txBox="1"/>
              <p:nvPr/>
            </p:nvSpPr>
            <p:spPr>
              <a:xfrm>
                <a:off x="3957172" y="1630327"/>
                <a:ext cx="5356920" cy="1997406"/>
              </a:xfrm>
              <a:prstGeom prst="rect">
                <a:avLst/>
              </a:prstGeom>
              <a:noFill/>
            </p:spPr>
            <p:txBody>
              <a:bodyPr wrap="square" lIns="0" tIns="0" rIns="0" bIns="0" rtlCol="0">
                <a:spAutoFit/>
              </a:bodyPr>
              <a:lstStyle/>
              <a:p>
                <a:pPr defTabSz="753969"/>
                <a14:m>
                  <m:oMathPara xmlns:m="http://schemas.openxmlformats.org/officeDocument/2006/math">
                    <m:oMathParaPr>
                      <m:jc m:val="centerGroup"/>
                    </m:oMathParaPr>
                    <m:oMath xmlns:m="http://schemas.openxmlformats.org/officeDocument/2006/math">
                      <m:r>
                        <a:rPr lang="en-US" altLang="zh-TW" sz="4617" i="1">
                          <a:solidFill>
                            <a:prstClr val="black"/>
                          </a:solidFill>
                          <a:latin typeface="Cambria Math" panose="02040503050406030204" pitchFamily="18" charset="0"/>
                        </a:rPr>
                        <m:t>𝐿</m:t>
                      </m:r>
                      <m:d>
                        <m:dPr>
                          <m:ctrlPr>
                            <a:rPr lang="en-US" altLang="zh-TW" sz="4617" i="1">
                              <a:solidFill>
                                <a:prstClr val="black"/>
                              </a:solidFill>
                              <a:latin typeface="Cambria Math" panose="02040503050406030204" pitchFamily="18" charset="0"/>
                            </a:rPr>
                          </m:ctrlPr>
                        </m:dPr>
                        <m:e>
                          <m:r>
                            <a:rPr lang="zh-TW" altLang="en-US" sz="4617" i="1">
                              <a:solidFill>
                                <a:srgbClr val="0000FF"/>
                              </a:solidFill>
                              <a:latin typeface="Cambria Math" panose="02040503050406030204" pitchFamily="18" charset="0"/>
                            </a:rPr>
                            <m:t>𝜙</m:t>
                          </m:r>
                        </m:e>
                      </m:d>
                      <m:r>
                        <a:rPr lang="en-US" altLang="zh-TW" sz="4617" i="1">
                          <a:solidFill>
                            <a:prstClr val="black"/>
                          </a:solidFill>
                          <a:latin typeface="Cambria Math" panose="02040503050406030204" pitchFamily="18" charset="0"/>
                        </a:rPr>
                        <m:t>=</m:t>
                      </m:r>
                      <m:nary>
                        <m:naryPr>
                          <m:chr m:val="∑"/>
                          <m:ctrlPr>
                            <a:rPr lang="en-US" altLang="zh-TW" sz="4617" i="1">
                              <a:solidFill>
                                <a:prstClr val="black"/>
                              </a:solidFill>
                              <a:latin typeface="Cambria Math" panose="02040503050406030204" pitchFamily="18" charset="0"/>
                            </a:rPr>
                          </m:ctrlPr>
                        </m:naryPr>
                        <m:sub>
                          <m:r>
                            <m:rPr>
                              <m:brk m:alnAt="23"/>
                            </m:rPr>
                            <a:rPr lang="en-US" altLang="zh-TW" sz="4617" i="1">
                              <a:solidFill>
                                <a:prstClr val="black"/>
                              </a:solidFill>
                              <a:latin typeface="Cambria Math" panose="02040503050406030204" pitchFamily="18" charset="0"/>
                            </a:rPr>
                            <m:t>𝑛</m:t>
                          </m:r>
                          <m:r>
                            <a:rPr lang="en-US" altLang="zh-TW" sz="4617" i="1">
                              <a:solidFill>
                                <a:prstClr val="black"/>
                              </a:solidFill>
                              <a:latin typeface="Cambria Math" panose="02040503050406030204" pitchFamily="18" charset="0"/>
                            </a:rPr>
                            <m:t>=1</m:t>
                          </m:r>
                        </m:sub>
                        <m:sup>
                          <m:r>
                            <a:rPr lang="en-US" altLang="zh-TW" sz="4617" i="1">
                              <a:solidFill>
                                <a:prstClr val="black"/>
                              </a:solidFill>
                              <a:latin typeface="Cambria Math" panose="02040503050406030204" pitchFamily="18" charset="0"/>
                            </a:rPr>
                            <m:t>𝑁</m:t>
                          </m:r>
                        </m:sup>
                        <m:e>
                          <m:sSup>
                            <m:sSupPr>
                              <m:ctrlPr>
                                <a:rPr lang="en-US" altLang="zh-TW" sz="4617" i="1">
                                  <a:solidFill>
                                    <a:prstClr val="black"/>
                                  </a:solidFill>
                                  <a:latin typeface="Cambria Math" panose="02040503050406030204" pitchFamily="18" charset="0"/>
                                </a:rPr>
                              </m:ctrlPr>
                            </m:sSupPr>
                            <m:e>
                              <m:r>
                                <a:rPr lang="en-US" altLang="zh-TW" sz="4617" i="1">
                                  <a:solidFill>
                                    <a:prstClr val="black"/>
                                  </a:solidFill>
                                  <a:latin typeface="Cambria Math" panose="02040503050406030204" pitchFamily="18" charset="0"/>
                                </a:rPr>
                                <m:t>𝑙</m:t>
                              </m:r>
                            </m:e>
                            <m:sup>
                              <m:r>
                                <a:rPr lang="en-US" altLang="zh-TW" sz="4617" i="1">
                                  <a:solidFill>
                                    <a:prstClr val="black"/>
                                  </a:solidFill>
                                  <a:latin typeface="Cambria Math" panose="02040503050406030204" pitchFamily="18" charset="0"/>
                                </a:rPr>
                                <m:t>𝑛</m:t>
                              </m:r>
                            </m:sup>
                          </m:sSup>
                          <m:d>
                            <m:dPr>
                              <m:ctrlPr>
                                <a:rPr lang="en-US" altLang="zh-TW" sz="4617" i="1">
                                  <a:solidFill>
                                    <a:prstClr val="black"/>
                                  </a:solidFill>
                                  <a:latin typeface="Cambria Math" panose="02040503050406030204" pitchFamily="18" charset="0"/>
                                </a:rPr>
                              </m:ctrlPr>
                            </m:dPr>
                            <m:e>
                              <m:sSup>
                                <m:sSupPr>
                                  <m:ctrlPr>
                                    <a:rPr lang="en-US" altLang="zh-TW" sz="4617" i="1">
                                      <a:solidFill>
                                        <a:prstClr val="black"/>
                                      </a:solidFill>
                                      <a:latin typeface="Cambria Math" panose="02040503050406030204" pitchFamily="18" charset="0"/>
                                    </a:rPr>
                                  </m:ctrlPr>
                                </m:sSupPr>
                                <m:e>
                                  <m:acc>
                                    <m:accPr>
                                      <m:chr m:val="̂"/>
                                      <m:ctrlPr>
                                        <a:rPr lang="en-US" altLang="zh-TW" sz="4617" i="1">
                                          <a:solidFill>
                                            <a:srgbClr val="00B050"/>
                                          </a:solidFill>
                                          <a:latin typeface="Cambria Math" panose="02040503050406030204" pitchFamily="18" charset="0"/>
                                        </a:rPr>
                                      </m:ctrlPr>
                                    </m:accPr>
                                    <m:e>
                                      <m:r>
                                        <a:rPr lang="zh-TW" altLang="en-US" sz="4617" i="1">
                                          <a:solidFill>
                                            <a:srgbClr val="00B050"/>
                                          </a:solidFill>
                                          <a:latin typeface="Cambria Math" panose="02040503050406030204" pitchFamily="18" charset="0"/>
                                        </a:rPr>
                                        <m:t>𝜃</m:t>
                                      </m:r>
                                    </m:e>
                                  </m:acc>
                                </m:e>
                                <m:sup>
                                  <m:r>
                                    <a:rPr lang="en-US" altLang="zh-TW" sz="4617" i="1">
                                      <a:solidFill>
                                        <a:prstClr val="black"/>
                                      </a:solidFill>
                                      <a:latin typeface="Cambria Math" panose="02040503050406030204" pitchFamily="18" charset="0"/>
                                    </a:rPr>
                                    <m:t>𝑛</m:t>
                                  </m:r>
                                </m:sup>
                              </m:sSup>
                            </m:e>
                          </m:d>
                          <m:r>
                            <m:rPr>
                              <m:nor/>
                            </m:rPr>
                            <a:rPr lang="zh-TW" altLang="en-US" sz="4617" dirty="0">
                              <a:solidFill>
                                <a:prstClr val="black"/>
                              </a:solidFill>
                              <a:latin typeface="Calibri" panose="020F0502020204030204"/>
                              <a:ea typeface="新細明體" panose="02020500000000000000" pitchFamily="18" charset="-120"/>
                            </a:rPr>
                            <m:t> </m:t>
                          </m:r>
                        </m:e>
                      </m:nary>
                    </m:oMath>
                  </m:oMathPara>
                </a14:m>
                <a:endParaRPr lang="zh-TW" altLang="en-US" sz="4617" dirty="0">
                  <a:solidFill>
                    <a:prstClr val="black"/>
                  </a:solidFill>
                  <a:latin typeface="Calibri" panose="020F0502020204030204"/>
                  <a:ea typeface="新細明體" panose="02020500000000000000" pitchFamily="18" charset="-120"/>
                </a:endParaRPr>
              </a:p>
            </p:txBody>
          </p:sp>
        </mc:Choice>
        <mc:Fallback xmlns="">
          <p:sp>
            <p:nvSpPr>
              <p:cNvPr id="46" name="文字方塊 45">
                <a:extLst>
                  <a:ext uri="{FF2B5EF4-FFF2-40B4-BE49-F238E27FC236}">
                    <a16:creationId xmlns:a16="http://schemas.microsoft.com/office/drawing/2014/main" id="{5B3854CB-98A4-41B7-9CA3-3A1F871368BE}"/>
                  </a:ext>
                </a:extLst>
              </p:cNvPr>
              <p:cNvSpPr txBox="1">
                <a:spLocks noRot="1" noChangeAspect="1" noMove="1" noResize="1" noEditPoints="1" noAdjustHandles="1" noChangeArrowheads="1" noChangeShapeType="1" noTextEdit="1"/>
              </p:cNvSpPr>
              <p:nvPr/>
            </p:nvSpPr>
            <p:spPr>
              <a:xfrm>
                <a:off x="3957172" y="1630327"/>
                <a:ext cx="5356920" cy="1997406"/>
              </a:xfrm>
              <a:prstGeom prst="rect">
                <a:avLst/>
              </a:prstGeom>
              <a:blipFill>
                <a:blip r:embed="rId10"/>
                <a:stretch>
                  <a:fillRect/>
                </a:stretch>
              </a:blipFill>
            </p:spPr>
            <p:txBody>
              <a:bodyPr/>
              <a:lstStyle/>
              <a:p>
                <a:r>
                  <a:rPr lang="zh-CN" altLang="en-US">
                    <a:noFill/>
                  </a:rPr>
                  <a:t> </a:t>
                </a:r>
              </a:p>
            </p:txBody>
          </p:sp>
        </mc:Fallback>
      </mc:AlternateContent>
      <p:sp>
        <p:nvSpPr>
          <p:cNvPr id="47" name="文字方塊 46">
            <a:extLst>
              <a:ext uri="{FF2B5EF4-FFF2-40B4-BE49-F238E27FC236}">
                <a16:creationId xmlns:a16="http://schemas.microsoft.com/office/drawing/2014/main" id="{5A27EB97-3CEB-4D5B-9E06-44FC808932DE}"/>
              </a:ext>
            </a:extLst>
          </p:cNvPr>
          <p:cNvSpPr txBox="1"/>
          <p:nvPr/>
        </p:nvSpPr>
        <p:spPr>
          <a:xfrm>
            <a:off x="3057970" y="1140374"/>
            <a:ext cx="3820938" cy="701410"/>
          </a:xfrm>
          <a:prstGeom prst="rect">
            <a:avLst/>
          </a:prstGeom>
          <a:noFill/>
        </p:spPr>
        <p:txBody>
          <a:bodyPr wrap="square" rtlCol="0">
            <a:spAutoFit/>
          </a:bodyPr>
          <a:lstStyle/>
          <a:p>
            <a:pPr defTabSz="753969"/>
            <a:r>
              <a:rPr lang="en-US" altLang="zh-TW" sz="3958" dirty="0">
                <a:solidFill>
                  <a:prstClr val="black"/>
                </a:solidFill>
                <a:latin typeface="Calibri" panose="020F0502020204030204"/>
                <a:ea typeface="新細明體" panose="02020500000000000000" pitchFamily="18" charset="-120"/>
              </a:rPr>
              <a:t>Loss Function:</a:t>
            </a:r>
            <a:endParaRPr lang="zh-TW" altLang="en-US" sz="3958"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049147A4-3C5E-4FAF-AB1F-4EEB4B0F2493}"/>
                  </a:ext>
                </a:extLst>
              </p:cNvPr>
              <p:cNvSpPr txBox="1"/>
              <p:nvPr/>
            </p:nvSpPr>
            <p:spPr>
              <a:xfrm>
                <a:off x="10052051" y="350454"/>
                <a:ext cx="7527843" cy="634982"/>
              </a:xfrm>
              <a:prstGeom prst="rect">
                <a:avLst/>
              </a:prstGeom>
              <a:noFill/>
            </p:spPr>
            <p:txBody>
              <a:bodyPr wrap="square" lIns="0" tIns="0" rIns="0" bIns="0" rtlCol="0">
                <a:spAutoFit/>
              </a:bodyPr>
              <a:lstStyle/>
              <a:p>
                <a:pPr defTabSz="753969"/>
                <a14:m>
                  <m:oMath xmlns:m="http://schemas.openxmlformats.org/officeDocument/2006/math">
                    <m:sSup>
                      <m:sSupPr>
                        <m:ctrlPr>
                          <a:rPr lang="en-US" altLang="zh-TW" sz="3958" i="1">
                            <a:solidFill>
                              <a:prstClr val="black"/>
                            </a:solidFill>
                            <a:latin typeface="Cambria Math" panose="02040503050406030204" pitchFamily="18" charset="0"/>
                          </a:rPr>
                        </m:ctrlPr>
                      </m:sSupPr>
                      <m:e>
                        <m:acc>
                          <m:accPr>
                            <m:chr m:val="̂"/>
                            <m:ctrlPr>
                              <a:rPr lang="en-US" altLang="zh-TW" sz="3958" i="1">
                                <a:solidFill>
                                  <a:srgbClr val="00B050"/>
                                </a:solidFill>
                                <a:latin typeface="Cambria Math" panose="02040503050406030204" pitchFamily="18" charset="0"/>
                              </a:rPr>
                            </m:ctrlPr>
                          </m:accPr>
                          <m:e>
                            <m:r>
                              <a:rPr lang="zh-TW" altLang="en-US" sz="3958" i="1">
                                <a:solidFill>
                                  <a:srgbClr val="00B050"/>
                                </a:solidFill>
                                <a:latin typeface="Cambria Math" panose="02040503050406030204" pitchFamily="18" charset="0"/>
                              </a:rPr>
                              <m:t>𝜃</m:t>
                            </m:r>
                          </m:e>
                        </m:acc>
                      </m:e>
                      <m:sup>
                        <m:r>
                          <a:rPr lang="en-US" altLang="zh-TW" sz="3958" i="1">
                            <a:solidFill>
                              <a:prstClr val="black"/>
                            </a:solidFill>
                            <a:latin typeface="Cambria Math" panose="02040503050406030204" pitchFamily="18" charset="0"/>
                          </a:rPr>
                          <m:t>𝑛</m:t>
                        </m:r>
                      </m:sup>
                    </m:sSup>
                  </m:oMath>
                </a14:m>
                <a:r>
                  <a:rPr lang="en-US" altLang="zh-TW" sz="3958" dirty="0">
                    <a:solidFill>
                      <a:prstClr val="black"/>
                    </a:solidFill>
                    <a:latin typeface="Calibri" panose="020F0502020204030204"/>
                    <a:ea typeface="新細明體" panose="02020500000000000000" pitchFamily="18" charset="-120"/>
                  </a:rPr>
                  <a:t>: model learned from task </a:t>
                </a:r>
                <a14:m>
                  <m:oMath xmlns:m="http://schemas.openxmlformats.org/officeDocument/2006/math">
                    <m:r>
                      <a:rPr lang="en-US" altLang="zh-TW" sz="3958" i="1">
                        <a:solidFill>
                          <a:prstClr val="black"/>
                        </a:solidFill>
                        <a:latin typeface="Cambria Math" panose="02040503050406030204" pitchFamily="18" charset="0"/>
                      </a:rPr>
                      <m:t>𝑛</m:t>
                    </m:r>
                  </m:oMath>
                </a14:m>
                <a:endParaRPr lang="zh-TW" altLang="en-US" sz="3958" dirty="0">
                  <a:solidFill>
                    <a:prstClr val="black"/>
                  </a:solidFill>
                  <a:latin typeface="Calibri" panose="020F0502020204030204"/>
                  <a:ea typeface="新細明體" panose="02020500000000000000" pitchFamily="18" charset="-120"/>
                </a:endParaRPr>
              </a:p>
            </p:txBody>
          </p:sp>
        </mc:Choice>
        <mc:Fallback xmlns="">
          <p:sp>
            <p:nvSpPr>
              <p:cNvPr id="48" name="文字方塊 47">
                <a:extLst>
                  <a:ext uri="{FF2B5EF4-FFF2-40B4-BE49-F238E27FC236}">
                    <a16:creationId xmlns:a16="http://schemas.microsoft.com/office/drawing/2014/main" id="{049147A4-3C5E-4FAF-AB1F-4EEB4B0F2493}"/>
                  </a:ext>
                </a:extLst>
              </p:cNvPr>
              <p:cNvSpPr txBox="1">
                <a:spLocks noRot="1" noChangeAspect="1" noMove="1" noResize="1" noEditPoints="1" noAdjustHandles="1" noChangeArrowheads="1" noChangeShapeType="1" noTextEdit="1"/>
              </p:cNvSpPr>
              <p:nvPr/>
            </p:nvSpPr>
            <p:spPr>
              <a:xfrm>
                <a:off x="10052051" y="350454"/>
                <a:ext cx="7527843" cy="634982"/>
              </a:xfrm>
              <a:prstGeom prst="rect">
                <a:avLst/>
              </a:prstGeom>
              <a:blipFill>
                <a:blip r:embed="rId11"/>
                <a:stretch>
                  <a:fillRect t="-18095" b="-4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977DA8F9-E7AB-4B2C-9A83-3599E8430610}"/>
                  </a:ext>
                </a:extLst>
              </p:cNvPr>
              <p:cNvSpPr txBox="1"/>
              <p:nvPr/>
            </p:nvSpPr>
            <p:spPr>
              <a:xfrm>
                <a:off x="10051255" y="2140850"/>
                <a:ext cx="6954241" cy="1296637"/>
              </a:xfrm>
              <a:prstGeom prst="rect">
                <a:avLst/>
              </a:prstGeom>
              <a:noFill/>
            </p:spPr>
            <p:txBody>
              <a:bodyPr wrap="square" lIns="0" tIns="0" rIns="0" bIns="0" rtlCol="0">
                <a:spAutoFit/>
              </a:bodyPr>
              <a:lstStyle/>
              <a:p>
                <a:pPr defTabSz="753969"/>
                <a14:m>
                  <m:oMath xmlns:m="http://schemas.openxmlformats.org/officeDocument/2006/math">
                    <m:sSup>
                      <m:sSupPr>
                        <m:ctrlPr>
                          <a:rPr lang="en-US" altLang="zh-TW" sz="3958" i="1">
                            <a:solidFill>
                              <a:prstClr val="black"/>
                            </a:solidFill>
                            <a:latin typeface="Cambria Math" panose="02040503050406030204" pitchFamily="18" charset="0"/>
                          </a:rPr>
                        </m:ctrlPr>
                      </m:sSupPr>
                      <m:e>
                        <m:r>
                          <a:rPr lang="en-US" altLang="zh-TW" sz="3958" i="1">
                            <a:solidFill>
                              <a:prstClr val="black"/>
                            </a:solidFill>
                            <a:latin typeface="Cambria Math" panose="02040503050406030204" pitchFamily="18" charset="0"/>
                          </a:rPr>
                          <m:t>𝑙</m:t>
                        </m:r>
                      </m:e>
                      <m:sup>
                        <m:r>
                          <a:rPr lang="en-US" altLang="zh-TW" sz="3958" i="1">
                            <a:solidFill>
                              <a:prstClr val="black"/>
                            </a:solidFill>
                            <a:latin typeface="Cambria Math" panose="02040503050406030204" pitchFamily="18" charset="0"/>
                          </a:rPr>
                          <m:t>𝑛</m:t>
                        </m:r>
                      </m:sup>
                    </m:sSup>
                    <m:d>
                      <m:dPr>
                        <m:ctrlPr>
                          <a:rPr lang="en-US" altLang="zh-TW" sz="3958" i="1">
                            <a:solidFill>
                              <a:prstClr val="black"/>
                            </a:solidFill>
                            <a:latin typeface="Cambria Math" panose="02040503050406030204" pitchFamily="18" charset="0"/>
                          </a:rPr>
                        </m:ctrlPr>
                      </m:dPr>
                      <m:e>
                        <m:sSup>
                          <m:sSupPr>
                            <m:ctrlPr>
                              <a:rPr lang="en-US" altLang="zh-TW" sz="3958" i="1">
                                <a:solidFill>
                                  <a:prstClr val="black"/>
                                </a:solidFill>
                                <a:latin typeface="Cambria Math" panose="02040503050406030204" pitchFamily="18" charset="0"/>
                              </a:rPr>
                            </m:ctrlPr>
                          </m:sSupPr>
                          <m:e>
                            <m:acc>
                              <m:accPr>
                                <m:chr m:val="̂"/>
                                <m:ctrlPr>
                                  <a:rPr lang="en-US" altLang="zh-TW" sz="3958" i="1">
                                    <a:solidFill>
                                      <a:srgbClr val="00B050"/>
                                    </a:solidFill>
                                    <a:latin typeface="Cambria Math" panose="02040503050406030204" pitchFamily="18" charset="0"/>
                                  </a:rPr>
                                </m:ctrlPr>
                              </m:accPr>
                              <m:e>
                                <m:r>
                                  <a:rPr lang="zh-TW" altLang="en-US" sz="3958" i="1">
                                    <a:solidFill>
                                      <a:srgbClr val="00B050"/>
                                    </a:solidFill>
                                    <a:latin typeface="Cambria Math" panose="02040503050406030204" pitchFamily="18" charset="0"/>
                                  </a:rPr>
                                  <m:t>𝜃</m:t>
                                </m:r>
                              </m:e>
                            </m:acc>
                          </m:e>
                          <m:sup>
                            <m:r>
                              <a:rPr lang="en-US" altLang="zh-TW" sz="3958" i="1">
                                <a:solidFill>
                                  <a:prstClr val="black"/>
                                </a:solidFill>
                                <a:latin typeface="Cambria Math" panose="02040503050406030204" pitchFamily="18" charset="0"/>
                              </a:rPr>
                              <m:t>𝑛</m:t>
                            </m:r>
                          </m:sup>
                        </m:sSup>
                      </m:e>
                    </m:d>
                  </m:oMath>
                </a14:m>
                <a:r>
                  <a:rPr lang="en-US" altLang="zh-TW" sz="3958" dirty="0">
                    <a:solidFill>
                      <a:prstClr val="black"/>
                    </a:solidFill>
                    <a:latin typeface="Calibri" panose="020F0502020204030204"/>
                    <a:ea typeface="新細明體" panose="02020500000000000000" pitchFamily="18" charset="-120"/>
                  </a:rPr>
                  <a:t>: loss of task </a:t>
                </a:r>
                <a14:m>
                  <m:oMath xmlns:m="http://schemas.openxmlformats.org/officeDocument/2006/math">
                    <m:r>
                      <a:rPr lang="en-US" altLang="zh-TW" sz="3958" i="1">
                        <a:solidFill>
                          <a:prstClr val="black"/>
                        </a:solidFill>
                        <a:latin typeface="Cambria Math" panose="02040503050406030204" pitchFamily="18" charset="0"/>
                      </a:rPr>
                      <m:t>𝑛</m:t>
                    </m:r>
                  </m:oMath>
                </a14:m>
                <a:r>
                  <a:rPr lang="zh-TW" altLang="en-US" sz="3958" dirty="0">
                    <a:solidFill>
                      <a:prstClr val="black"/>
                    </a:solidFill>
                    <a:latin typeface="Calibri" panose="020F0502020204030204"/>
                    <a:ea typeface="新細明體" panose="02020500000000000000" pitchFamily="18" charset="-120"/>
                  </a:rPr>
                  <a:t> </a:t>
                </a:r>
                <a:r>
                  <a:rPr lang="en-US" altLang="zh-TW" sz="3958" dirty="0">
                    <a:solidFill>
                      <a:prstClr val="black"/>
                    </a:solidFill>
                    <a:latin typeface="Calibri" panose="020F0502020204030204"/>
                    <a:ea typeface="新細明體" panose="02020500000000000000" pitchFamily="18" charset="-120"/>
                  </a:rPr>
                  <a:t>on the testing set of task </a:t>
                </a:r>
                <a14:m>
                  <m:oMath xmlns:m="http://schemas.openxmlformats.org/officeDocument/2006/math">
                    <m:r>
                      <a:rPr lang="en-US" altLang="zh-TW" sz="3958" i="1">
                        <a:solidFill>
                          <a:prstClr val="black"/>
                        </a:solidFill>
                        <a:latin typeface="Cambria Math" panose="02040503050406030204" pitchFamily="18" charset="0"/>
                      </a:rPr>
                      <m:t>𝑛</m:t>
                    </m:r>
                  </m:oMath>
                </a14:m>
                <a:endParaRPr lang="zh-TW" altLang="en-US" sz="3958" dirty="0">
                  <a:solidFill>
                    <a:prstClr val="black"/>
                  </a:solidFill>
                  <a:latin typeface="Calibri" panose="020F0502020204030204"/>
                  <a:ea typeface="新細明體" panose="02020500000000000000" pitchFamily="18" charset="-120"/>
                </a:endParaRPr>
              </a:p>
            </p:txBody>
          </p:sp>
        </mc:Choice>
        <mc:Fallback xmlns="">
          <p:sp>
            <p:nvSpPr>
              <p:cNvPr id="49" name="文字方塊 48">
                <a:extLst>
                  <a:ext uri="{FF2B5EF4-FFF2-40B4-BE49-F238E27FC236}">
                    <a16:creationId xmlns:a16="http://schemas.microsoft.com/office/drawing/2014/main" id="{977DA8F9-E7AB-4B2C-9A83-3599E8430610}"/>
                  </a:ext>
                </a:extLst>
              </p:cNvPr>
              <p:cNvSpPr txBox="1">
                <a:spLocks noRot="1" noChangeAspect="1" noMove="1" noResize="1" noEditPoints="1" noAdjustHandles="1" noChangeArrowheads="1" noChangeShapeType="1" noTextEdit="1"/>
              </p:cNvSpPr>
              <p:nvPr/>
            </p:nvSpPr>
            <p:spPr>
              <a:xfrm>
                <a:off x="10051255" y="2140850"/>
                <a:ext cx="6954241" cy="1296637"/>
              </a:xfrm>
              <a:prstGeom prst="rect">
                <a:avLst/>
              </a:prstGeom>
              <a:blipFill>
                <a:blip r:embed="rId12"/>
                <a:stretch>
                  <a:fillRect l="-4382" t="-7512" b="-225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AC98785F-9C1B-4869-8CA0-473BCDAE4A88}"/>
                  </a:ext>
                </a:extLst>
              </p:cNvPr>
              <p:cNvSpPr txBox="1"/>
              <p:nvPr/>
            </p:nvSpPr>
            <p:spPr>
              <a:xfrm>
                <a:off x="13084481" y="1181765"/>
                <a:ext cx="4037276" cy="634982"/>
              </a:xfrm>
              <a:prstGeom prst="rect">
                <a:avLst/>
              </a:prstGeom>
              <a:noFill/>
            </p:spPr>
            <p:txBody>
              <a:bodyPr wrap="square" lIns="0" tIns="0" rIns="0" bIns="0" rtlCol="0">
                <a:spAutoFit/>
              </a:bodyPr>
              <a:lstStyle/>
              <a:p>
                <a:pPr defTabSz="753969"/>
                <a14:m>
                  <m:oMath xmlns:m="http://schemas.openxmlformats.org/officeDocument/2006/math">
                    <m:sSup>
                      <m:sSupPr>
                        <m:ctrlPr>
                          <a:rPr lang="en-US" altLang="zh-TW" sz="3958" i="1">
                            <a:solidFill>
                              <a:prstClr val="black"/>
                            </a:solidFill>
                            <a:latin typeface="Cambria Math" panose="02040503050406030204" pitchFamily="18" charset="0"/>
                          </a:rPr>
                        </m:ctrlPr>
                      </m:sSupPr>
                      <m:e>
                        <m:acc>
                          <m:accPr>
                            <m:chr m:val="̂"/>
                            <m:ctrlPr>
                              <a:rPr lang="en-US" altLang="zh-TW" sz="3958" i="1">
                                <a:solidFill>
                                  <a:srgbClr val="00B050"/>
                                </a:solidFill>
                                <a:latin typeface="Cambria Math" panose="02040503050406030204" pitchFamily="18" charset="0"/>
                              </a:rPr>
                            </m:ctrlPr>
                          </m:accPr>
                          <m:e>
                            <m:r>
                              <a:rPr lang="zh-TW" altLang="en-US" sz="3958" i="1">
                                <a:solidFill>
                                  <a:srgbClr val="00B050"/>
                                </a:solidFill>
                                <a:latin typeface="Cambria Math" panose="02040503050406030204" pitchFamily="18" charset="0"/>
                              </a:rPr>
                              <m:t>𝜃</m:t>
                            </m:r>
                          </m:e>
                        </m:acc>
                      </m:e>
                      <m:sup>
                        <m:r>
                          <a:rPr lang="en-US" altLang="zh-TW" sz="3958" i="1">
                            <a:solidFill>
                              <a:prstClr val="black"/>
                            </a:solidFill>
                            <a:latin typeface="Cambria Math" panose="02040503050406030204" pitchFamily="18" charset="0"/>
                          </a:rPr>
                          <m:t>𝑛</m:t>
                        </m:r>
                      </m:sup>
                    </m:sSup>
                  </m:oMath>
                </a14:m>
                <a:r>
                  <a:rPr lang="en-US" altLang="zh-TW" sz="3958" dirty="0">
                    <a:solidFill>
                      <a:prstClr val="black"/>
                    </a:solidFill>
                    <a:latin typeface="Calibri" panose="020F0502020204030204"/>
                    <a:ea typeface="新細明體" panose="02020500000000000000" pitchFamily="18" charset="-120"/>
                  </a:rPr>
                  <a:t> depends on </a:t>
                </a:r>
                <a14:m>
                  <m:oMath xmlns:m="http://schemas.openxmlformats.org/officeDocument/2006/math">
                    <m:r>
                      <a:rPr lang="zh-TW" altLang="en-US" sz="3958" i="1">
                        <a:solidFill>
                          <a:srgbClr val="0000FF"/>
                        </a:solidFill>
                        <a:latin typeface="Cambria Math" panose="02040503050406030204" pitchFamily="18" charset="0"/>
                      </a:rPr>
                      <m:t>𝜙</m:t>
                    </m:r>
                  </m:oMath>
                </a14:m>
                <a:endParaRPr lang="zh-TW" altLang="en-US" sz="3958" dirty="0">
                  <a:solidFill>
                    <a:prstClr val="black"/>
                  </a:solidFill>
                  <a:latin typeface="Calibri" panose="020F0502020204030204"/>
                  <a:ea typeface="新細明體" panose="02020500000000000000" pitchFamily="18" charset="-120"/>
                </a:endParaRPr>
              </a:p>
            </p:txBody>
          </p:sp>
        </mc:Choice>
        <mc:Fallback xmlns="">
          <p:sp>
            <p:nvSpPr>
              <p:cNvPr id="50" name="文字方塊 49">
                <a:extLst>
                  <a:ext uri="{FF2B5EF4-FFF2-40B4-BE49-F238E27FC236}">
                    <a16:creationId xmlns:a16="http://schemas.microsoft.com/office/drawing/2014/main" id="{AC98785F-9C1B-4869-8CA0-473BCDAE4A88}"/>
                  </a:ext>
                </a:extLst>
              </p:cNvPr>
              <p:cNvSpPr txBox="1">
                <a:spLocks noRot="1" noChangeAspect="1" noMove="1" noResize="1" noEditPoints="1" noAdjustHandles="1" noChangeArrowheads="1" noChangeShapeType="1" noTextEdit="1"/>
              </p:cNvSpPr>
              <p:nvPr/>
            </p:nvSpPr>
            <p:spPr>
              <a:xfrm>
                <a:off x="13084481" y="1181765"/>
                <a:ext cx="4037276" cy="634982"/>
              </a:xfrm>
              <a:prstGeom prst="rect">
                <a:avLst/>
              </a:prstGeom>
              <a:blipFill>
                <a:blip r:embed="rId13"/>
                <a:stretch>
                  <a:fillRect t="-18269" b="-47115"/>
                </a:stretch>
              </a:blipFill>
            </p:spPr>
            <p:txBody>
              <a:bodyPr/>
              <a:lstStyle/>
              <a:p>
                <a:r>
                  <a:rPr lang="zh-CN" altLang="en-US">
                    <a:noFill/>
                  </a:rPr>
                  <a:t> </a:t>
                </a:r>
              </a:p>
            </p:txBody>
          </p:sp>
        </mc:Fallback>
      </mc:AlternateContent>
      <p:sp>
        <p:nvSpPr>
          <p:cNvPr id="51" name="矩形 50">
            <a:extLst>
              <a:ext uri="{FF2B5EF4-FFF2-40B4-BE49-F238E27FC236}">
                <a16:creationId xmlns:a16="http://schemas.microsoft.com/office/drawing/2014/main" id="{08B5DA81-4B8F-498E-9F91-7CA0C7F29D40}"/>
              </a:ext>
            </a:extLst>
          </p:cNvPr>
          <p:cNvSpPr/>
          <p:nvPr/>
        </p:nvSpPr>
        <p:spPr>
          <a:xfrm>
            <a:off x="2865153" y="89181"/>
            <a:ext cx="2064989" cy="904415"/>
          </a:xfrm>
          <a:prstGeom prst="rect">
            <a:avLst/>
          </a:prstGeom>
        </p:spPr>
        <p:txBody>
          <a:bodyPr wrap="none">
            <a:spAutoFit/>
          </a:bodyPr>
          <a:lstStyle/>
          <a:p>
            <a:pPr defTabSz="753969"/>
            <a:r>
              <a:rPr lang="en-US" altLang="zh-TW" sz="5277" b="1" i="1" u="sng" dirty="0">
                <a:solidFill>
                  <a:prstClr val="black"/>
                </a:solidFill>
                <a:latin typeface="Calibri" panose="020F0502020204030204"/>
                <a:ea typeface="新細明體" panose="02020500000000000000" pitchFamily="18" charset="-120"/>
              </a:rPr>
              <a:t>MAML</a:t>
            </a:r>
            <a:endParaRPr lang="zh-TW" altLang="en-US" sz="5277" b="1" i="1" u="sng" dirty="0">
              <a:solidFill>
                <a:prstClr val="black"/>
              </a:solidFill>
              <a:latin typeface="Calibri" panose="020F0502020204030204"/>
              <a:ea typeface="新細明體" panose="02020500000000000000" pitchFamily="18" charset="-120"/>
            </a:endParaRPr>
          </a:p>
        </p:txBody>
      </p:sp>
      <p:grpSp>
        <p:nvGrpSpPr>
          <p:cNvPr id="55" name="群組 54">
            <a:extLst>
              <a:ext uri="{FF2B5EF4-FFF2-40B4-BE49-F238E27FC236}">
                <a16:creationId xmlns:a16="http://schemas.microsoft.com/office/drawing/2014/main" id="{1E822C37-C6B9-45CF-A4A1-F41C3BCC475C}"/>
              </a:ext>
            </a:extLst>
          </p:cNvPr>
          <p:cNvGrpSpPr/>
          <p:nvPr/>
        </p:nvGrpSpPr>
        <p:grpSpPr>
          <a:xfrm>
            <a:off x="6399135" y="9985483"/>
            <a:ext cx="757245" cy="926673"/>
            <a:chOff x="2201456" y="6196263"/>
            <a:chExt cx="459194" cy="561935"/>
          </a:xfrm>
        </p:grpSpPr>
        <p:sp>
          <p:nvSpPr>
            <p:cNvPr id="53" name="矩形 52">
              <a:extLst>
                <a:ext uri="{FF2B5EF4-FFF2-40B4-BE49-F238E27FC236}">
                  <a16:creationId xmlns:a16="http://schemas.microsoft.com/office/drawing/2014/main" id="{5440888E-3169-4A81-8B8E-31D039F9AC8F}"/>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753969"/>
              <a:endParaRPr lang="zh-TW" altLang="en-US" sz="3958"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ED86BAEB-C7F0-4F35-B1F2-E287E4100AB9}"/>
                    </a:ext>
                  </a:extLst>
                </p:cNvPr>
                <p:cNvSpPr/>
                <p:nvPr/>
              </p:nvSpPr>
              <p:spPr>
                <a:xfrm>
                  <a:off x="2201456" y="6196263"/>
                  <a:ext cx="446293" cy="486848"/>
                </a:xfrm>
                <a:prstGeom prst="rect">
                  <a:avLst/>
                </a:prstGeom>
              </p:spPr>
              <p:txBody>
                <a:bodyPr wrap="none">
                  <a:spAutoFit/>
                </a:bodyPr>
                <a:lstStyle/>
                <a:p>
                  <a:pPr defTabSz="753969"/>
                  <a14:m>
                    <m:oMathPara xmlns:m="http://schemas.openxmlformats.org/officeDocument/2006/math">
                      <m:oMathParaPr>
                        <m:jc m:val="centerGroup"/>
                      </m:oMathParaPr>
                      <m:oMath xmlns:m="http://schemas.openxmlformats.org/officeDocument/2006/math">
                        <m:r>
                          <a:rPr lang="zh-TW" altLang="en-US" sz="4617" i="1">
                            <a:solidFill>
                              <a:srgbClr val="0000FF"/>
                            </a:solidFill>
                            <a:latin typeface="Cambria Math" panose="02040503050406030204" pitchFamily="18" charset="0"/>
                          </a:rPr>
                          <m:t>𝜙</m:t>
                        </m:r>
                      </m:oMath>
                    </m:oMathPara>
                  </a14:m>
                  <a:endParaRPr lang="zh-TW" altLang="en-US" sz="4617" dirty="0">
                    <a:solidFill>
                      <a:srgbClr val="0000FF"/>
                    </a:solidFill>
                    <a:latin typeface="Calibri" panose="020F0502020204030204"/>
                    <a:ea typeface="新細明體" panose="02020500000000000000" pitchFamily="18" charset="-120"/>
                  </a:endParaRPr>
                </a:p>
              </p:txBody>
            </p:sp>
          </mc:Choice>
          <mc:Fallback xmlns="">
            <p:sp>
              <p:nvSpPr>
                <p:cNvPr id="54" name="矩形 53">
                  <a:extLst>
                    <a:ext uri="{FF2B5EF4-FFF2-40B4-BE49-F238E27FC236}">
                      <a16:creationId xmlns:a16="http://schemas.microsoft.com/office/drawing/2014/main" id="{ED86BAEB-C7F0-4F35-B1F2-E287E4100AB9}"/>
                    </a:ext>
                  </a:extLst>
                </p:cNvPr>
                <p:cNvSpPr>
                  <a:spLocks noRot="1" noChangeAspect="1" noMove="1" noResize="1" noEditPoints="1" noAdjustHandles="1" noChangeArrowheads="1" noChangeShapeType="1" noTextEdit="1"/>
                </p:cNvSpPr>
                <p:nvPr/>
              </p:nvSpPr>
              <p:spPr>
                <a:xfrm>
                  <a:off x="2201456" y="6196263"/>
                  <a:ext cx="446293" cy="486848"/>
                </a:xfrm>
                <a:prstGeom prst="rect">
                  <a:avLst/>
                </a:prstGeom>
                <a:blipFill>
                  <a:blip r:embed="rId14"/>
                  <a:stretch>
                    <a:fillRect/>
                  </a:stretch>
                </a:blipFill>
              </p:spPr>
              <p:txBody>
                <a:bodyPr/>
                <a:lstStyle/>
                <a:p>
                  <a:r>
                    <a:rPr lang="zh-CN" altLang="en-US">
                      <a:noFill/>
                    </a:rPr>
                    <a:t> </a:t>
                  </a:r>
                </a:p>
              </p:txBody>
            </p:sp>
          </mc:Fallback>
        </mc:AlternateContent>
      </p:grpSp>
      <p:grpSp>
        <p:nvGrpSpPr>
          <p:cNvPr id="56" name="群組 55">
            <a:extLst>
              <a:ext uri="{FF2B5EF4-FFF2-40B4-BE49-F238E27FC236}">
                <a16:creationId xmlns:a16="http://schemas.microsoft.com/office/drawing/2014/main" id="{C73F83C7-9F06-4C0A-856B-897B79ED8F0E}"/>
              </a:ext>
            </a:extLst>
          </p:cNvPr>
          <p:cNvGrpSpPr/>
          <p:nvPr/>
        </p:nvGrpSpPr>
        <p:grpSpPr>
          <a:xfrm>
            <a:off x="6768796" y="4224072"/>
            <a:ext cx="757245" cy="926673"/>
            <a:chOff x="2201456" y="6196263"/>
            <a:chExt cx="459194" cy="561935"/>
          </a:xfrm>
        </p:grpSpPr>
        <p:sp>
          <p:nvSpPr>
            <p:cNvPr id="57" name="矩形 56">
              <a:extLst>
                <a:ext uri="{FF2B5EF4-FFF2-40B4-BE49-F238E27FC236}">
                  <a16:creationId xmlns:a16="http://schemas.microsoft.com/office/drawing/2014/main" id="{C0F22513-40B4-4E8A-8C80-0CAD48A4F2EB}"/>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753969"/>
              <a:endParaRPr lang="zh-TW" altLang="en-US" sz="3958"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20E14C92-6C96-4F9B-A980-4453DF24B0EA}"/>
                    </a:ext>
                  </a:extLst>
                </p:cNvPr>
                <p:cNvSpPr/>
                <p:nvPr/>
              </p:nvSpPr>
              <p:spPr>
                <a:xfrm>
                  <a:off x="2201456" y="6196263"/>
                  <a:ext cx="446293" cy="486848"/>
                </a:xfrm>
                <a:prstGeom prst="rect">
                  <a:avLst/>
                </a:prstGeom>
              </p:spPr>
              <p:txBody>
                <a:bodyPr wrap="none">
                  <a:spAutoFit/>
                </a:bodyPr>
                <a:lstStyle/>
                <a:p>
                  <a:pPr defTabSz="753969"/>
                  <a14:m>
                    <m:oMathPara xmlns:m="http://schemas.openxmlformats.org/officeDocument/2006/math">
                      <m:oMathParaPr>
                        <m:jc m:val="centerGroup"/>
                      </m:oMathParaPr>
                      <m:oMath xmlns:m="http://schemas.openxmlformats.org/officeDocument/2006/math">
                        <m:r>
                          <a:rPr lang="zh-TW" altLang="en-US" sz="4617" i="1">
                            <a:solidFill>
                              <a:srgbClr val="0000FF"/>
                            </a:solidFill>
                            <a:latin typeface="Cambria Math" panose="02040503050406030204" pitchFamily="18" charset="0"/>
                          </a:rPr>
                          <m:t>𝜙</m:t>
                        </m:r>
                      </m:oMath>
                    </m:oMathPara>
                  </a14:m>
                  <a:endParaRPr lang="zh-TW" altLang="en-US" sz="4617" dirty="0">
                    <a:solidFill>
                      <a:srgbClr val="0000FF"/>
                    </a:solidFill>
                    <a:latin typeface="Calibri" panose="020F0502020204030204"/>
                    <a:ea typeface="新細明體" panose="02020500000000000000" pitchFamily="18" charset="-120"/>
                  </a:endParaRPr>
                </a:p>
              </p:txBody>
            </p:sp>
          </mc:Choice>
          <mc:Fallback xmlns="">
            <p:sp>
              <p:nvSpPr>
                <p:cNvPr id="58" name="矩形 57">
                  <a:extLst>
                    <a:ext uri="{FF2B5EF4-FFF2-40B4-BE49-F238E27FC236}">
                      <a16:creationId xmlns:a16="http://schemas.microsoft.com/office/drawing/2014/main" id="{20E14C92-6C96-4F9B-A980-4453DF24B0EA}"/>
                    </a:ext>
                  </a:extLst>
                </p:cNvPr>
                <p:cNvSpPr>
                  <a:spLocks noRot="1" noChangeAspect="1" noMove="1" noResize="1" noEditPoints="1" noAdjustHandles="1" noChangeArrowheads="1" noChangeShapeType="1" noTextEdit="1"/>
                </p:cNvSpPr>
                <p:nvPr/>
              </p:nvSpPr>
              <p:spPr>
                <a:xfrm>
                  <a:off x="2201456" y="6196263"/>
                  <a:ext cx="446293" cy="486848"/>
                </a:xfrm>
                <a:prstGeom prst="rect">
                  <a:avLst/>
                </a:prstGeom>
                <a:blipFill>
                  <a:blip r:embed="rId1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90351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p:bldP spid="46" grpId="0"/>
      <p:bldP spid="47" grpId="0"/>
      <p:bldP spid="48" grpId="0"/>
      <p:bldP spid="49"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B1539B-FA38-47B7-A684-40DD62CD6E67}"/>
              </a:ext>
            </a:extLst>
          </p:cNvPr>
          <p:cNvSpPr>
            <a:spLocks noGrp="1"/>
          </p:cNvSpPr>
          <p:nvPr>
            <p:ph type="title"/>
          </p:nvPr>
        </p:nvSpPr>
        <p:spPr/>
        <p:txBody>
          <a:bodyPr/>
          <a:lstStyle/>
          <a:p>
            <a:r>
              <a:rPr lang="en-US" altLang="zh-TW" dirty="0"/>
              <a:t>MAML</a:t>
            </a:r>
            <a:endParaRPr lang="zh-TW" altLang="en-US"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2EB4BDFD-000B-4961-948E-C9AC853CBB6A}"/>
                  </a:ext>
                </a:extLst>
              </p:cNvPr>
              <p:cNvSpPr txBox="1"/>
              <p:nvPr/>
            </p:nvSpPr>
            <p:spPr>
              <a:xfrm>
                <a:off x="11886944" y="3771592"/>
                <a:ext cx="5356920" cy="1997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617" i="1">
                          <a:latin typeface="Cambria Math" panose="02040503050406030204" pitchFamily="18" charset="0"/>
                        </a:rPr>
                        <m:t>𝐿</m:t>
                      </m:r>
                      <m:d>
                        <m:dPr>
                          <m:ctrlPr>
                            <a:rPr lang="en-US" altLang="zh-TW" sz="4617" i="1">
                              <a:latin typeface="Cambria Math" panose="02040503050406030204" pitchFamily="18" charset="0"/>
                            </a:rPr>
                          </m:ctrlPr>
                        </m:dPr>
                        <m:e>
                          <m:r>
                            <a:rPr lang="zh-TW" altLang="en-US" sz="4617" i="1">
                              <a:solidFill>
                                <a:srgbClr val="0000FF"/>
                              </a:solidFill>
                              <a:latin typeface="Cambria Math" panose="02040503050406030204" pitchFamily="18" charset="0"/>
                            </a:rPr>
                            <m:t>𝜙</m:t>
                          </m:r>
                        </m:e>
                      </m:d>
                      <m:r>
                        <a:rPr lang="en-US" altLang="zh-TW" sz="4617" i="1">
                          <a:latin typeface="Cambria Math" panose="02040503050406030204" pitchFamily="18" charset="0"/>
                        </a:rPr>
                        <m:t>=</m:t>
                      </m:r>
                      <m:nary>
                        <m:naryPr>
                          <m:chr m:val="∑"/>
                          <m:ctrlPr>
                            <a:rPr lang="en-US" altLang="zh-TW" sz="4617" i="1">
                              <a:latin typeface="Cambria Math" panose="02040503050406030204" pitchFamily="18" charset="0"/>
                            </a:rPr>
                          </m:ctrlPr>
                        </m:naryPr>
                        <m:sub>
                          <m:r>
                            <m:rPr>
                              <m:brk m:alnAt="23"/>
                            </m:rPr>
                            <a:rPr lang="en-US" altLang="zh-TW" sz="4617" i="1">
                              <a:latin typeface="Cambria Math" panose="02040503050406030204" pitchFamily="18" charset="0"/>
                            </a:rPr>
                            <m:t>𝑛</m:t>
                          </m:r>
                          <m:r>
                            <a:rPr lang="en-US" altLang="zh-TW" sz="4617" i="1">
                              <a:latin typeface="Cambria Math" panose="02040503050406030204" pitchFamily="18" charset="0"/>
                            </a:rPr>
                            <m:t>=1</m:t>
                          </m:r>
                        </m:sub>
                        <m:sup>
                          <m:r>
                            <a:rPr lang="en-US" altLang="zh-TW" sz="4617" i="1">
                              <a:latin typeface="Cambria Math" panose="02040503050406030204" pitchFamily="18" charset="0"/>
                            </a:rPr>
                            <m:t>𝑁</m:t>
                          </m:r>
                        </m:sup>
                        <m:e>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𝑙</m:t>
                              </m:r>
                            </m:e>
                            <m:sup>
                              <m:r>
                                <a:rPr lang="en-US" altLang="zh-TW" sz="4617" i="1">
                                  <a:latin typeface="Cambria Math" panose="02040503050406030204" pitchFamily="18" charset="0"/>
                                </a:rPr>
                                <m:t>𝑛</m:t>
                              </m:r>
                            </m:sup>
                          </m:sSup>
                          <m:d>
                            <m:dPr>
                              <m:ctrlPr>
                                <a:rPr lang="en-US" altLang="zh-TW" sz="4617" i="1">
                                  <a:latin typeface="Cambria Math" panose="02040503050406030204" pitchFamily="18" charset="0"/>
                                </a:rPr>
                              </m:ctrlPr>
                            </m:dPr>
                            <m:e>
                              <m:sSup>
                                <m:sSupPr>
                                  <m:ctrlPr>
                                    <a:rPr lang="en-US" altLang="zh-TW" sz="4617" i="1">
                                      <a:latin typeface="Cambria Math" panose="02040503050406030204" pitchFamily="18" charset="0"/>
                                    </a:rPr>
                                  </m:ctrlPr>
                                </m:sSupPr>
                                <m:e>
                                  <m:acc>
                                    <m:accPr>
                                      <m:chr m:val="̂"/>
                                      <m:ctrlPr>
                                        <a:rPr lang="en-US" altLang="zh-TW" sz="4617" i="1">
                                          <a:solidFill>
                                            <a:srgbClr val="00B050"/>
                                          </a:solidFill>
                                          <a:latin typeface="Cambria Math" panose="02040503050406030204" pitchFamily="18" charset="0"/>
                                        </a:rPr>
                                      </m:ctrlPr>
                                    </m:accPr>
                                    <m:e>
                                      <m:r>
                                        <a:rPr lang="zh-TW" altLang="en-US" sz="4617" i="1">
                                          <a:solidFill>
                                            <a:srgbClr val="00B050"/>
                                          </a:solidFill>
                                          <a:latin typeface="Cambria Math" panose="02040503050406030204" pitchFamily="18" charset="0"/>
                                        </a:rPr>
                                        <m:t>𝜃</m:t>
                                      </m:r>
                                    </m:e>
                                  </m:acc>
                                </m:e>
                                <m:sup>
                                  <m:r>
                                    <a:rPr lang="en-US" altLang="zh-TW" sz="4617" i="1">
                                      <a:latin typeface="Cambria Math" panose="02040503050406030204" pitchFamily="18" charset="0"/>
                                    </a:rPr>
                                    <m:t>𝑛</m:t>
                                  </m:r>
                                </m:sup>
                              </m:sSup>
                            </m:e>
                          </m:d>
                          <m:r>
                            <m:rPr>
                              <m:nor/>
                            </m:rPr>
                            <a:rPr lang="zh-TW" altLang="en-US" sz="4617" dirty="0"/>
                            <m:t> </m:t>
                          </m:r>
                        </m:e>
                      </m:nary>
                    </m:oMath>
                  </m:oMathPara>
                </a14:m>
                <a:endParaRPr lang="zh-TW" altLang="en-US" sz="4617" dirty="0"/>
              </a:p>
            </p:txBody>
          </p:sp>
        </mc:Choice>
        <mc:Fallback xmlns="">
          <p:sp>
            <p:nvSpPr>
              <p:cNvPr id="4" name="文字方塊 3">
                <a:extLst>
                  <a:ext uri="{FF2B5EF4-FFF2-40B4-BE49-F238E27FC236}">
                    <a16:creationId xmlns:a16="http://schemas.microsoft.com/office/drawing/2014/main" id="{2EB4BDFD-000B-4961-948E-C9AC853CBB6A}"/>
                  </a:ext>
                </a:extLst>
              </p:cNvPr>
              <p:cNvSpPr txBox="1">
                <a:spLocks noRot="1" noChangeAspect="1" noMove="1" noResize="1" noEditPoints="1" noAdjustHandles="1" noChangeArrowheads="1" noChangeShapeType="1" noTextEdit="1"/>
              </p:cNvSpPr>
              <p:nvPr/>
            </p:nvSpPr>
            <p:spPr>
              <a:xfrm>
                <a:off x="11886944" y="3771592"/>
                <a:ext cx="5356920" cy="19974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4730BB6-A669-4F51-946D-FE67844FF899}"/>
                  </a:ext>
                </a:extLst>
              </p:cNvPr>
              <p:cNvSpPr txBox="1"/>
              <p:nvPr/>
            </p:nvSpPr>
            <p:spPr>
              <a:xfrm>
                <a:off x="11045084" y="6172130"/>
                <a:ext cx="6778013" cy="773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4617" i="1">
                          <a:solidFill>
                            <a:srgbClr val="0000FF"/>
                          </a:solidFill>
                          <a:latin typeface="Cambria Math" panose="02040503050406030204" pitchFamily="18" charset="0"/>
                        </a:rPr>
                        <m:t>𝜙</m:t>
                      </m:r>
                      <m:r>
                        <a:rPr lang="en-US" altLang="zh-TW" sz="4617" i="1">
                          <a:latin typeface="Cambria Math" panose="02040503050406030204" pitchFamily="18" charset="0"/>
                          <a:ea typeface="Cambria Math" panose="02040503050406030204" pitchFamily="18" charset="0"/>
                        </a:rPr>
                        <m:t>←</m:t>
                      </m:r>
                      <m:r>
                        <a:rPr lang="zh-TW" altLang="en-US" sz="4617" i="1">
                          <a:solidFill>
                            <a:srgbClr val="0000FF"/>
                          </a:solidFill>
                          <a:latin typeface="Cambria Math" panose="02040503050406030204" pitchFamily="18" charset="0"/>
                        </a:rPr>
                        <m:t>𝜙</m:t>
                      </m:r>
                      <m:r>
                        <a:rPr lang="en-US" altLang="zh-TW" sz="4617" i="1">
                          <a:latin typeface="Cambria Math" panose="02040503050406030204" pitchFamily="18" charset="0"/>
                        </a:rPr>
                        <m:t>−</m:t>
                      </m:r>
                      <m:r>
                        <a:rPr lang="zh-TW" altLang="en-US" sz="4617" i="1">
                          <a:latin typeface="Cambria Math" panose="02040503050406030204" pitchFamily="18" charset="0"/>
                        </a:rPr>
                        <m:t>𝜂</m:t>
                      </m:r>
                      <m:sSub>
                        <m:sSubPr>
                          <m:ctrlPr>
                            <a:rPr lang="en-US" altLang="zh-TW" sz="4617" i="1">
                              <a:latin typeface="Cambria Math" panose="02040503050406030204" pitchFamily="18" charset="0"/>
                            </a:rPr>
                          </m:ctrlPr>
                        </m:sSubPr>
                        <m:e>
                          <m:r>
                            <m:rPr>
                              <m:sty m:val="p"/>
                            </m:rPr>
                            <a:rPr lang="en-US" altLang="zh-TW" sz="4617" i="1">
                              <a:latin typeface="Cambria Math" panose="02040503050406030204" pitchFamily="18" charset="0"/>
                              <a:ea typeface="Cambria Math" panose="02040503050406030204" pitchFamily="18" charset="0"/>
                            </a:rPr>
                            <m:t>∇</m:t>
                          </m:r>
                        </m:e>
                        <m:sub>
                          <m:r>
                            <a:rPr lang="zh-TW" altLang="en-US" sz="4617" i="1">
                              <a:solidFill>
                                <a:srgbClr val="0000FF"/>
                              </a:solidFill>
                              <a:latin typeface="Cambria Math" panose="02040503050406030204" pitchFamily="18" charset="0"/>
                            </a:rPr>
                            <m:t>𝜙</m:t>
                          </m:r>
                        </m:sub>
                      </m:sSub>
                      <m:r>
                        <a:rPr lang="en-US" altLang="zh-TW" sz="4617" i="1">
                          <a:latin typeface="Cambria Math" panose="02040503050406030204" pitchFamily="18" charset="0"/>
                        </a:rPr>
                        <m:t>𝐿</m:t>
                      </m:r>
                      <m:d>
                        <m:dPr>
                          <m:ctrlPr>
                            <a:rPr lang="en-US" altLang="zh-TW" sz="4617" i="1">
                              <a:latin typeface="Cambria Math" panose="02040503050406030204" pitchFamily="18" charset="0"/>
                            </a:rPr>
                          </m:ctrlPr>
                        </m:dPr>
                        <m:e>
                          <m:r>
                            <a:rPr lang="zh-TW" altLang="en-US" sz="4617" i="1">
                              <a:solidFill>
                                <a:srgbClr val="0000FF"/>
                              </a:solidFill>
                              <a:latin typeface="Cambria Math" panose="02040503050406030204" pitchFamily="18" charset="0"/>
                            </a:rPr>
                            <m:t>𝜙</m:t>
                          </m:r>
                        </m:e>
                      </m:d>
                    </m:oMath>
                  </m:oMathPara>
                </a14:m>
                <a:endParaRPr lang="zh-TW" altLang="en-US" sz="4617" dirty="0"/>
              </a:p>
            </p:txBody>
          </p:sp>
        </mc:Choice>
        <mc:Fallback xmlns="">
          <p:sp>
            <p:nvSpPr>
              <p:cNvPr id="5" name="文字方塊 4">
                <a:extLst>
                  <a:ext uri="{FF2B5EF4-FFF2-40B4-BE49-F238E27FC236}">
                    <a16:creationId xmlns:a16="http://schemas.microsoft.com/office/drawing/2014/main" id="{34730BB6-A669-4F51-946D-FE67844FF899}"/>
                  </a:ext>
                </a:extLst>
              </p:cNvPr>
              <p:cNvSpPr txBox="1">
                <a:spLocks noRot="1" noChangeAspect="1" noMove="1" noResize="1" noEditPoints="1" noAdjustHandles="1" noChangeArrowheads="1" noChangeShapeType="1" noTextEdit="1"/>
              </p:cNvSpPr>
              <p:nvPr/>
            </p:nvSpPr>
            <p:spPr>
              <a:xfrm>
                <a:off x="11045084" y="6172130"/>
                <a:ext cx="6778013" cy="77348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2017338-EBBE-406F-806B-F1F097ABDAC5}"/>
                  </a:ext>
                </a:extLst>
              </p:cNvPr>
              <p:cNvSpPr txBox="1"/>
              <p:nvPr/>
            </p:nvSpPr>
            <p:spPr>
              <a:xfrm>
                <a:off x="11728136" y="9005206"/>
                <a:ext cx="5299530" cy="820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4617" i="1">
                              <a:solidFill>
                                <a:srgbClr val="00B050"/>
                              </a:solidFill>
                              <a:latin typeface="Cambria Math" panose="02040503050406030204" pitchFamily="18" charset="0"/>
                            </a:rPr>
                          </m:ctrlPr>
                        </m:accPr>
                        <m:e>
                          <m:r>
                            <a:rPr lang="zh-TW" altLang="en-US" sz="4617" i="1">
                              <a:solidFill>
                                <a:srgbClr val="00B050"/>
                              </a:solidFill>
                              <a:latin typeface="Cambria Math" panose="02040503050406030204" pitchFamily="18" charset="0"/>
                            </a:rPr>
                            <m:t>𝜃</m:t>
                          </m:r>
                        </m:e>
                      </m:acc>
                      <m:r>
                        <a:rPr lang="zh-TW" altLang="en-US" sz="4617" i="1">
                          <a:latin typeface="Cambria Math" panose="02040503050406030204" pitchFamily="18" charset="0"/>
                        </a:rPr>
                        <m:t>＝</m:t>
                      </m:r>
                      <m:r>
                        <a:rPr lang="zh-TW" altLang="en-US" sz="4617" i="1">
                          <a:solidFill>
                            <a:srgbClr val="0000FF"/>
                          </a:solidFill>
                          <a:latin typeface="Cambria Math" panose="02040503050406030204" pitchFamily="18" charset="0"/>
                        </a:rPr>
                        <m:t>𝜙</m:t>
                      </m:r>
                      <m:r>
                        <a:rPr lang="zh-TW" altLang="en-US" sz="4617" i="1">
                          <a:latin typeface="Cambria Math" panose="02040503050406030204" pitchFamily="18" charset="0"/>
                        </a:rPr>
                        <m:t>－</m:t>
                      </m:r>
                      <m:r>
                        <a:rPr lang="zh-TW" altLang="en-US" sz="4617" i="1">
                          <a:latin typeface="Cambria Math" panose="02040503050406030204" pitchFamily="18" charset="0"/>
                        </a:rPr>
                        <m:t>𝜀</m:t>
                      </m:r>
                      <m:sSub>
                        <m:sSubPr>
                          <m:ctrlPr>
                            <a:rPr lang="en-US" altLang="zh-TW" sz="4617" i="1">
                              <a:latin typeface="Cambria Math" panose="02040503050406030204" pitchFamily="18" charset="0"/>
                            </a:rPr>
                          </m:ctrlPr>
                        </m:sSubPr>
                        <m:e>
                          <m:r>
                            <m:rPr>
                              <m:sty m:val="p"/>
                            </m:rPr>
                            <a:rPr lang="en-US" altLang="zh-TW" sz="4617" i="1">
                              <a:latin typeface="Cambria Math" panose="02040503050406030204" pitchFamily="18" charset="0"/>
                              <a:ea typeface="Cambria Math" panose="02040503050406030204" pitchFamily="18" charset="0"/>
                            </a:rPr>
                            <m:t>∇</m:t>
                          </m:r>
                        </m:e>
                        <m:sub>
                          <m:r>
                            <a:rPr lang="zh-TW" altLang="en-US" sz="4617" i="1">
                              <a:solidFill>
                                <a:srgbClr val="0000FF"/>
                              </a:solidFill>
                              <a:latin typeface="Cambria Math" panose="02040503050406030204" pitchFamily="18" charset="0"/>
                            </a:rPr>
                            <m:t>𝜙</m:t>
                          </m:r>
                        </m:sub>
                      </m:sSub>
                      <m:r>
                        <a:rPr lang="en-US" altLang="zh-TW" sz="4617" i="1">
                          <a:latin typeface="Cambria Math" panose="02040503050406030204" pitchFamily="18" charset="0"/>
                        </a:rPr>
                        <m:t>𝑙</m:t>
                      </m:r>
                      <m:d>
                        <m:dPr>
                          <m:ctrlPr>
                            <a:rPr lang="en-US" altLang="zh-TW" sz="4617" i="1">
                              <a:latin typeface="Cambria Math" panose="02040503050406030204" pitchFamily="18" charset="0"/>
                            </a:rPr>
                          </m:ctrlPr>
                        </m:dPr>
                        <m:e>
                          <m:r>
                            <a:rPr lang="zh-TW" altLang="en-US" sz="4617" i="1">
                              <a:solidFill>
                                <a:srgbClr val="0000FF"/>
                              </a:solidFill>
                              <a:latin typeface="Cambria Math" panose="02040503050406030204" pitchFamily="18" charset="0"/>
                            </a:rPr>
                            <m:t>𝜙</m:t>
                          </m:r>
                        </m:e>
                      </m:d>
                    </m:oMath>
                  </m:oMathPara>
                </a14:m>
                <a:endParaRPr lang="zh-TW" altLang="en-US" sz="4617" dirty="0"/>
              </a:p>
            </p:txBody>
          </p:sp>
        </mc:Choice>
        <mc:Fallback xmlns="">
          <p:sp>
            <p:nvSpPr>
              <p:cNvPr id="6" name="文字方塊 5">
                <a:extLst>
                  <a:ext uri="{FF2B5EF4-FFF2-40B4-BE49-F238E27FC236}">
                    <a16:creationId xmlns:a16="http://schemas.microsoft.com/office/drawing/2014/main" id="{A2017338-EBBE-406F-806B-F1F097ABDAC5}"/>
                  </a:ext>
                </a:extLst>
              </p:cNvPr>
              <p:cNvSpPr txBox="1">
                <a:spLocks noRot="1" noChangeAspect="1" noMove="1" noResize="1" noEditPoints="1" noAdjustHandles="1" noChangeArrowheads="1" noChangeShapeType="1" noTextEdit="1"/>
              </p:cNvSpPr>
              <p:nvPr/>
            </p:nvSpPr>
            <p:spPr>
              <a:xfrm>
                <a:off x="11728136" y="9005206"/>
                <a:ext cx="5299530" cy="820033"/>
              </a:xfrm>
              <a:prstGeom prst="rect">
                <a:avLst/>
              </a:prstGeom>
              <a:blipFill>
                <a:blip r:embed="rId5"/>
                <a:stretch>
                  <a:fillRect/>
                </a:stretch>
              </a:blipFill>
            </p:spPr>
            <p:txBody>
              <a:bodyPr/>
              <a:lstStyle/>
              <a:p>
                <a:r>
                  <a:rPr lang="zh-CN" altLang="en-US">
                    <a:noFill/>
                  </a:rPr>
                  <a:t> </a:t>
                </a:r>
              </a:p>
            </p:txBody>
          </p:sp>
        </mc:Fallback>
      </mc:AlternateContent>
      <p:sp>
        <p:nvSpPr>
          <p:cNvPr id="7" name="文字方塊 6">
            <a:extLst>
              <a:ext uri="{FF2B5EF4-FFF2-40B4-BE49-F238E27FC236}">
                <a16:creationId xmlns:a16="http://schemas.microsoft.com/office/drawing/2014/main" id="{8A3E76E3-519A-43FD-B3A1-D4827FC31C71}"/>
              </a:ext>
            </a:extLst>
          </p:cNvPr>
          <p:cNvSpPr txBox="1"/>
          <p:nvPr/>
        </p:nvSpPr>
        <p:spPr>
          <a:xfrm>
            <a:off x="12024200" y="7311078"/>
            <a:ext cx="5003467" cy="1310487"/>
          </a:xfrm>
          <a:prstGeom prst="rect">
            <a:avLst/>
          </a:prstGeom>
          <a:noFill/>
        </p:spPr>
        <p:txBody>
          <a:bodyPr wrap="square" rtlCol="0">
            <a:spAutoFit/>
          </a:bodyPr>
          <a:lstStyle/>
          <a:p>
            <a:r>
              <a:rPr lang="en-US" altLang="zh-TW" sz="3958" dirty="0"/>
              <a:t>Considering one-step training:</a:t>
            </a:r>
            <a:endParaRPr lang="zh-TW" altLang="en-US" sz="3958" dirty="0"/>
          </a:p>
        </p:txBody>
      </p:sp>
      <p:grpSp>
        <p:nvGrpSpPr>
          <p:cNvPr id="57" name="群組 56">
            <a:extLst>
              <a:ext uri="{FF2B5EF4-FFF2-40B4-BE49-F238E27FC236}">
                <a16:creationId xmlns:a16="http://schemas.microsoft.com/office/drawing/2014/main" id="{881F6CD9-A131-4393-A3C4-F429549C2574}"/>
              </a:ext>
            </a:extLst>
          </p:cNvPr>
          <p:cNvGrpSpPr/>
          <p:nvPr/>
        </p:nvGrpSpPr>
        <p:grpSpPr>
          <a:xfrm>
            <a:off x="3348329" y="2954020"/>
            <a:ext cx="8109914" cy="7921936"/>
            <a:chOff x="-2078314" y="1772921"/>
            <a:chExt cx="4917859" cy="4803869"/>
          </a:xfrm>
        </p:grpSpPr>
        <p:sp>
          <p:nvSpPr>
            <p:cNvPr id="11" name="矩形 10">
              <a:extLst>
                <a:ext uri="{FF2B5EF4-FFF2-40B4-BE49-F238E27FC236}">
                  <a16:creationId xmlns:a16="http://schemas.microsoft.com/office/drawing/2014/main" id="{DEB0DA23-88A2-46B1-B46E-984CCAF99D08}"/>
                </a:ext>
              </a:extLst>
            </p:cNvPr>
            <p:cNvSpPr/>
            <p:nvPr/>
          </p:nvSpPr>
          <p:spPr>
            <a:xfrm>
              <a:off x="-2068406" y="2347880"/>
              <a:ext cx="4907951"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968"/>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A5A15AD7-BA58-4B52-BC4B-C605BC5038AD}"/>
                    </a:ext>
                  </a:extLst>
                </p:cNvPr>
                <p:cNvSpPr txBox="1"/>
                <p:nvPr/>
              </p:nvSpPr>
              <p:spPr>
                <a:xfrm>
                  <a:off x="300144" y="2620381"/>
                  <a:ext cx="401112" cy="369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3958" i="1">
                                <a:latin typeface="Cambria Math" panose="02040503050406030204" pitchFamily="18" charset="0"/>
                              </a:rPr>
                            </m:ctrlPr>
                          </m:sSupPr>
                          <m:e>
                            <m:r>
                              <a:rPr lang="zh-TW" altLang="en-US" sz="3958" i="1">
                                <a:latin typeface="Cambria Math" panose="02040503050406030204" pitchFamily="18" charset="0"/>
                              </a:rPr>
                              <m:t>𝜃</m:t>
                            </m:r>
                          </m:e>
                          <m:sup>
                            <m:r>
                              <a:rPr lang="en-US" altLang="zh-TW" sz="3958" i="1">
                                <a:latin typeface="Cambria Math" panose="02040503050406030204" pitchFamily="18" charset="0"/>
                              </a:rPr>
                              <m:t>0</m:t>
                            </m:r>
                          </m:sup>
                        </m:sSup>
                      </m:oMath>
                    </m:oMathPara>
                  </a14:m>
                  <a:endParaRPr lang="zh-TW" altLang="en-US" sz="3958" dirty="0"/>
                </a:p>
              </p:txBody>
            </p:sp>
          </mc:Choice>
          <mc:Fallback xmlns="">
            <p:sp>
              <p:nvSpPr>
                <p:cNvPr id="12" name="文字方塊 11">
                  <a:extLst>
                    <a:ext uri="{FF2B5EF4-FFF2-40B4-BE49-F238E27FC236}">
                      <a16:creationId xmlns:a16="http://schemas.microsoft.com/office/drawing/2014/main" id="{A5A15AD7-BA58-4B52-BC4B-C605BC5038AD}"/>
                    </a:ext>
                  </a:extLst>
                </p:cNvPr>
                <p:cNvSpPr txBox="1">
                  <a:spLocks noRot="1" noChangeAspect="1" noMove="1" noResize="1" noEditPoints="1" noAdjustHandles="1" noChangeArrowheads="1" noChangeShapeType="1" noTextEdit="1"/>
                </p:cNvSpPr>
                <p:nvPr/>
              </p:nvSpPr>
              <p:spPr>
                <a:xfrm>
                  <a:off x="300144" y="2620381"/>
                  <a:ext cx="401112" cy="36934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56434E64-4025-4F0F-8CD3-3E4634A24431}"/>
                    </a:ext>
                  </a:extLst>
                </p:cNvPr>
                <p:cNvSpPr txBox="1"/>
                <p:nvPr/>
              </p:nvSpPr>
              <p:spPr>
                <a:xfrm>
                  <a:off x="1680942" y="3433184"/>
                  <a:ext cx="263817" cy="369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958" i="1">
                            <a:latin typeface="Cambria Math" panose="02040503050406030204" pitchFamily="18" charset="0"/>
                            <a:ea typeface="Cambria Math" panose="02040503050406030204" pitchFamily="18" charset="0"/>
                          </a:rPr>
                          <m:t>𝑔</m:t>
                        </m:r>
                      </m:oMath>
                    </m:oMathPara>
                  </a14:m>
                  <a:endParaRPr lang="zh-TW" altLang="en-US" sz="3958" dirty="0"/>
                </a:p>
              </p:txBody>
            </p:sp>
          </mc:Choice>
          <mc:Fallback xmlns="">
            <p:sp>
              <p:nvSpPr>
                <p:cNvPr id="14" name="文字方塊 13">
                  <a:extLst>
                    <a:ext uri="{FF2B5EF4-FFF2-40B4-BE49-F238E27FC236}">
                      <a16:creationId xmlns:a16="http://schemas.microsoft.com/office/drawing/2014/main" id="{56434E64-4025-4F0F-8CD3-3E4634A24431}"/>
                    </a:ext>
                  </a:extLst>
                </p:cNvPr>
                <p:cNvSpPr txBox="1">
                  <a:spLocks noRot="1" noChangeAspect="1" noMove="1" noResize="1" noEditPoints="1" noAdjustHandles="1" noChangeArrowheads="1" noChangeShapeType="1" noTextEdit="1"/>
                </p:cNvSpPr>
                <p:nvPr/>
              </p:nvSpPr>
              <p:spPr>
                <a:xfrm>
                  <a:off x="1680942" y="3433184"/>
                  <a:ext cx="263817" cy="369345"/>
                </a:xfrm>
                <a:prstGeom prst="rect">
                  <a:avLst/>
                </a:prstGeom>
                <a:blipFill>
                  <a:blip r:embed="rId7"/>
                  <a:stretch>
                    <a:fillRect/>
                  </a:stretch>
                </a:blipFill>
              </p:spPr>
              <p:txBody>
                <a:bodyPr/>
                <a:lstStyle/>
                <a:p>
                  <a:r>
                    <a:rPr lang="zh-CN" altLang="en-US">
                      <a:noFill/>
                    </a:rPr>
                    <a:t> </a:t>
                  </a:r>
                </a:p>
              </p:txBody>
            </p:sp>
          </mc:Fallback>
        </mc:AlternateContent>
        <p:sp>
          <p:nvSpPr>
            <p:cNvPr id="15" name="文字方塊 14">
              <a:extLst>
                <a:ext uri="{FF2B5EF4-FFF2-40B4-BE49-F238E27FC236}">
                  <a16:creationId xmlns:a16="http://schemas.microsoft.com/office/drawing/2014/main" id="{ED32C8CC-2F90-44EB-A90A-49FEE2FEA480}"/>
                </a:ext>
              </a:extLst>
            </p:cNvPr>
            <p:cNvSpPr txBox="1"/>
            <p:nvPr/>
          </p:nvSpPr>
          <p:spPr>
            <a:xfrm>
              <a:off x="-643882" y="2832412"/>
              <a:ext cx="1219200" cy="425336"/>
            </a:xfrm>
            <a:prstGeom prst="rect">
              <a:avLst/>
            </a:prstGeom>
            <a:noFill/>
          </p:spPr>
          <p:txBody>
            <a:bodyPr wrap="square" rtlCol="0">
              <a:spAutoFit/>
            </a:bodyPr>
            <a:lstStyle/>
            <a:p>
              <a:pPr algn="ctr"/>
              <a:r>
                <a:rPr lang="en-US" altLang="zh-TW" sz="3958" dirty="0"/>
                <a:t>Init </a:t>
              </a:r>
              <a:endParaRPr lang="zh-TW" altLang="en-US" sz="3958" dirty="0"/>
            </a:p>
          </p:txBody>
        </p:sp>
        <p:sp>
          <p:nvSpPr>
            <p:cNvPr id="16" name="矩形 15">
              <a:extLst>
                <a:ext uri="{FF2B5EF4-FFF2-40B4-BE49-F238E27FC236}">
                  <a16:creationId xmlns:a16="http://schemas.microsoft.com/office/drawing/2014/main" id="{8A119D00-74BE-4220-A4A2-5718316D6B47}"/>
                </a:ext>
              </a:extLst>
            </p:cNvPr>
            <p:cNvSpPr/>
            <p:nvPr/>
          </p:nvSpPr>
          <p:spPr>
            <a:xfrm>
              <a:off x="1055197" y="4143811"/>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958" dirty="0"/>
                <a:t>Compute Gradient</a:t>
              </a:r>
              <a:endParaRPr lang="zh-TW" altLang="en-US" sz="3958" dirty="0"/>
            </a:p>
          </p:txBody>
        </p:sp>
        <p:sp>
          <p:nvSpPr>
            <p:cNvPr id="17" name="矩形 16">
              <a:extLst>
                <a:ext uri="{FF2B5EF4-FFF2-40B4-BE49-F238E27FC236}">
                  <a16:creationId xmlns:a16="http://schemas.microsoft.com/office/drawing/2014/main" id="{348633FC-757D-4AF7-A825-E2390914F825}"/>
                </a:ext>
              </a:extLst>
            </p:cNvPr>
            <p:cNvSpPr/>
            <p:nvPr/>
          </p:nvSpPr>
          <p:spPr>
            <a:xfrm>
              <a:off x="1080597" y="2545677"/>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3958" dirty="0"/>
                <a:t>Update</a:t>
              </a:r>
              <a:endParaRPr lang="zh-TW" altLang="en-US" sz="3958" dirty="0"/>
            </a:p>
          </p:txBody>
        </p:sp>
        <p:grpSp>
          <p:nvGrpSpPr>
            <p:cNvPr id="18" name="群組 17">
              <a:extLst>
                <a:ext uri="{FF2B5EF4-FFF2-40B4-BE49-F238E27FC236}">
                  <a16:creationId xmlns:a16="http://schemas.microsoft.com/office/drawing/2014/main" id="{FE41A663-2C3E-4D4B-B520-8913D67006D1}"/>
                </a:ext>
              </a:extLst>
            </p:cNvPr>
            <p:cNvGrpSpPr/>
            <p:nvPr/>
          </p:nvGrpSpPr>
          <p:grpSpPr>
            <a:xfrm>
              <a:off x="1219033" y="5202980"/>
              <a:ext cx="1371435" cy="1193801"/>
              <a:chOff x="6553365" y="4851400"/>
              <a:chExt cx="1371435" cy="1193801"/>
            </a:xfrm>
          </p:grpSpPr>
          <p:sp>
            <p:nvSpPr>
              <p:cNvPr id="19" name="流程圖: 磁碟 18">
                <a:extLst>
                  <a:ext uri="{FF2B5EF4-FFF2-40B4-BE49-F238E27FC236}">
                    <a16:creationId xmlns:a16="http://schemas.microsoft.com/office/drawing/2014/main" id="{53FA6919-F094-4664-8E88-01F8BF54944E}"/>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3958" dirty="0"/>
              </a:p>
            </p:txBody>
          </p:sp>
          <p:sp>
            <p:nvSpPr>
              <p:cNvPr id="20" name="矩形 19">
                <a:extLst>
                  <a:ext uri="{FF2B5EF4-FFF2-40B4-BE49-F238E27FC236}">
                    <a16:creationId xmlns:a16="http://schemas.microsoft.com/office/drawing/2014/main" id="{E5DFDFA4-F44A-4CC8-B109-BC902570C64C}"/>
                  </a:ext>
                </a:extLst>
              </p:cNvPr>
              <p:cNvSpPr/>
              <p:nvPr/>
            </p:nvSpPr>
            <p:spPr>
              <a:xfrm>
                <a:off x="6553365" y="5214204"/>
                <a:ext cx="1371435" cy="794680"/>
              </a:xfrm>
              <a:prstGeom prst="rect">
                <a:avLst/>
              </a:prstGeom>
            </p:spPr>
            <p:txBody>
              <a:bodyPr wrap="square">
                <a:spAutoFit/>
              </a:bodyPr>
              <a:lstStyle/>
              <a:p>
                <a:pPr algn="ctr"/>
                <a:r>
                  <a:rPr lang="en-US" altLang="zh-TW" sz="3958" dirty="0"/>
                  <a:t>Training</a:t>
                </a:r>
              </a:p>
              <a:p>
                <a:pPr algn="ctr"/>
                <a:r>
                  <a:rPr lang="en-US" altLang="zh-TW" sz="3958" dirty="0"/>
                  <a:t>Data</a:t>
                </a:r>
                <a:endParaRPr lang="zh-TW" altLang="en-US" sz="3958" dirty="0"/>
              </a:p>
            </p:txBody>
          </p:sp>
        </p:grpSp>
        <p:cxnSp>
          <p:nvCxnSpPr>
            <p:cNvPr id="28" name="直線單箭頭接點 27">
              <a:extLst>
                <a:ext uri="{FF2B5EF4-FFF2-40B4-BE49-F238E27FC236}">
                  <a16:creationId xmlns:a16="http://schemas.microsoft.com/office/drawing/2014/main" id="{86824265-117D-44BA-B980-B8E2361600A8}"/>
                </a:ext>
              </a:extLst>
            </p:cNvPr>
            <p:cNvCxnSpPr/>
            <p:nvPr/>
          </p:nvCxnSpPr>
          <p:spPr>
            <a:xfrm>
              <a:off x="687169" y="281597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1B90912-FF3C-4D4A-BD63-825E94FACB54}"/>
                </a:ext>
              </a:extLst>
            </p:cNvPr>
            <p:cNvCxnSpPr>
              <a:cxnSpLocks/>
            </p:cNvCxnSpPr>
            <p:nvPr/>
          </p:nvCxnSpPr>
          <p:spPr>
            <a:xfrm rot="16200000">
              <a:off x="1668330" y="327681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F604E777-06D3-4BBB-B368-F82A518CD62E}"/>
                </a:ext>
              </a:extLst>
            </p:cNvPr>
            <p:cNvCxnSpPr>
              <a:cxnSpLocks/>
            </p:cNvCxnSpPr>
            <p:nvPr/>
          </p:nvCxnSpPr>
          <p:spPr>
            <a:xfrm rot="16200000">
              <a:off x="1668330" y="396381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51D4DFFB-39F4-4A04-80DB-C0AC79C20CE0}"/>
                </a:ext>
              </a:extLst>
            </p:cNvPr>
            <p:cNvCxnSpPr>
              <a:cxnSpLocks/>
            </p:cNvCxnSpPr>
            <p:nvPr/>
          </p:nvCxnSpPr>
          <p:spPr>
            <a:xfrm rot="16200000">
              <a:off x="1607980" y="5119750"/>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D5933429-1E12-42CC-8D10-DA5CFA7AEB80}"/>
                </a:ext>
              </a:extLst>
            </p:cNvPr>
            <p:cNvCxnSpPr>
              <a:cxnSpLocks/>
            </p:cNvCxnSpPr>
            <p:nvPr/>
          </p:nvCxnSpPr>
          <p:spPr>
            <a:xfrm flipV="1">
              <a:off x="1841980" y="2147067"/>
              <a:ext cx="0" cy="4016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8A6B1AAE-987C-4E65-A228-3C82425FED9F}"/>
                    </a:ext>
                  </a:extLst>
                </p:cNvPr>
                <p:cNvSpPr txBox="1"/>
                <p:nvPr/>
              </p:nvSpPr>
              <p:spPr>
                <a:xfrm>
                  <a:off x="1722783" y="1772921"/>
                  <a:ext cx="251094" cy="3850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3958" i="1">
                                <a:solidFill>
                                  <a:srgbClr val="00B050"/>
                                </a:solidFill>
                                <a:latin typeface="Cambria Math" panose="02040503050406030204" pitchFamily="18" charset="0"/>
                              </a:rPr>
                            </m:ctrlPr>
                          </m:accPr>
                          <m:e>
                            <m:r>
                              <a:rPr lang="zh-TW" altLang="en-US" sz="3958" i="1">
                                <a:solidFill>
                                  <a:srgbClr val="00B050"/>
                                </a:solidFill>
                                <a:latin typeface="Cambria Math" panose="02040503050406030204" pitchFamily="18" charset="0"/>
                              </a:rPr>
                              <m:t>𝜃</m:t>
                            </m:r>
                          </m:e>
                        </m:acc>
                      </m:oMath>
                    </m:oMathPara>
                  </a14:m>
                  <a:endParaRPr lang="zh-TW" altLang="en-US" sz="3958" dirty="0">
                    <a:solidFill>
                      <a:srgbClr val="00B050"/>
                    </a:solidFill>
                  </a:endParaRPr>
                </a:p>
              </p:txBody>
            </p:sp>
          </mc:Choice>
          <mc:Fallback xmlns="">
            <p:sp>
              <p:nvSpPr>
                <p:cNvPr id="39" name="文字方塊 38">
                  <a:extLst>
                    <a:ext uri="{FF2B5EF4-FFF2-40B4-BE49-F238E27FC236}">
                      <a16:creationId xmlns:a16="http://schemas.microsoft.com/office/drawing/2014/main" id="{8A6B1AAE-987C-4E65-A228-3C82425FED9F}"/>
                    </a:ext>
                  </a:extLst>
                </p:cNvPr>
                <p:cNvSpPr txBox="1">
                  <a:spLocks noRot="1" noChangeAspect="1" noMove="1" noResize="1" noEditPoints="1" noAdjustHandles="1" noChangeArrowheads="1" noChangeShapeType="1" noTextEdit="1"/>
                </p:cNvSpPr>
                <p:nvPr/>
              </p:nvSpPr>
              <p:spPr>
                <a:xfrm>
                  <a:off x="1722783" y="1772921"/>
                  <a:ext cx="251094" cy="385054"/>
                </a:xfrm>
                <a:prstGeom prst="rect">
                  <a:avLst/>
                </a:prstGeom>
                <a:blipFill>
                  <a:blip r:embed="rId8"/>
                  <a:stretch>
                    <a:fillRect/>
                  </a:stretch>
                </a:blipFill>
              </p:spPr>
              <p:txBody>
                <a:bodyPr/>
                <a:lstStyle/>
                <a:p>
                  <a:r>
                    <a:rPr lang="zh-CN" altLang="en-US">
                      <a:noFill/>
                    </a:rPr>
                    <a:t> </a:t>
                  </a:r>
                </a:p>
              </p:txBody>
            </p:sp>
          </mc:Fallback>
        </mc:AlternateContent>
        <p:cxnSp>
          <p:nvCxnSpPr>
            <p:cNvPr id="40" name="直線單箭頭接點 39">
              <a:extLst>
                <a:ext uri="{FF2B5EF4-FFF2-40B4-BE49-F238E27FC236}">
                  <a16:creationId xmlns:a16="http://schemas.microsoft.com/office/drawing/2014/main" id="{8217B449-BA80-4448-B7D8-A65B977CE0A0}"/>
                </a:ext>
              </a:extLst>
            </p:cNvPr>
            <p:cNvCxnSpPr>
              <a:cxnSpLocks/>
            </p:cNvCxnSpPr>
            <p:nvPr/>
          </p:nvCxnSpPr>
          <p:spPr>
            <a:xfrm>
              <a:off x="-411678" y="2807562"/>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973427D3-2C54-4CCB-A03E-76609AD6CEAF}"/>
                </a:ext>
              </a:extLst>
            </p:cNvPr>
            <p:cNvSpPr/>
            <p:nvPr/>
          </p:nvSpPr>
          <p:spPr>
            <a:xfrm>
              <a:off x="-1948378" y="2456197"/>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3958" dirty="0"/>
                <a:t>Network</a:t>
              </a:r>
            </a:p>
            <a:p>
              <a:pPr algn="ctr"/>
              <a:r>
                <a:rPr lang="en-US" altLang="zh-TW" sz="3958" dirty="0"/>
                <a:t>Structure</a:t>
              </a:r>
              <a:endParaRPr lang="zh-TW" altLang="en-US" sz="3958" dirty="0"/>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76DFAFD-CA76-48AB-8EC0-70C14DA6600C}"/>
                    </a:ext>
                  </a:extLst>
                </p:cNvPr>
                <p:cNvSpPr txBox="1"/>
                <p:nvPr/>
              </p:nvSpPr>
              <p:spPr>
                <a:xfrm>
                  <a:off x="-1953834" y="3818715"/>
                  <a:ext cx="2253978" cy="1164025"/>
                </a:xfrm>
                <a:prstGeom prst="rect">
                  <a:avLst/>
                </a:prstGeom>
                <a:noFill/>
              </p:spPr>
              <p:txBody>
                <a:bodyPr wrap="square" rtlCol="0">
                  <a:spAutoFit/>
                </a:bodyPr>
                <a:lstStyle/>
                <a:p>
                  <a:r>
                    <a:rPr lang="en-US" altLang="zh-TW" sz="3958" dirty="0"/>
                    <a:t>Learning Algorithm</a:t>
                  </a:r>
                </a:p>
                <a:p>
                  <a:r>
                    <a:rPr lang="en-US" altLang="zh-TW" sz="3958" dirty="0"/>
                    <a:t>(Function </a:t>
                  </a:r>
                  <a14:m>
                    <m:oMath xmlns:m="http://schemas.openxmlformats.org/officeDocument/2006/math">
                      <m:r>
                        <a:rPr lang="en-US" altLang="zh-TW" sz="3958" i="1">
                          <a:latin typeface="Cambria Math" panose="02040503050406030204" pitchFamily="18" charset="0"/>
                        </a:rPr>
                        <m:t>𝐹</m:t>
                      </m:r>
                    </m:oMath>
                  </a14:m>
                  <a:r>
                    <a:rPr lang="en-US" altLang="zh-TW" sz="3958" dirty="0"/>
                    <a:t>)</a:t>
                  </a:r>
                  <a:endParaRPr lang="zh-TW" altLang="en-US" sz="3958" dirty="0"/>
                </a:p>
              </p:txBody>
            </p:sp>
          </mc:Choice>
          <mc:Fallback xmlns="">
            <p:sp>
              <p:nvSpPr>
                <p:cNvPr id="42" name="文字方塊 41">
                  <a:extLst>
                    <a:ext uri="{FF2B5EF4-FFF2-40B4-BE49-F238E27FC236}">
                      <a16:creationId xmlns:a16="http://schemas.microsoft.com/office/drawing/2014/main" id="{A76DFAFD-CA76-48AB-8EC0-70C14DA6600C}"/>
                    </a:ext>
                  </a:extLst>
                </p:cNvPr>
                <p:cNvSpPr txBox="1">
                  <a:spLocks noRot="1" noChangeAspect="1" noMove="1" noResize="1" noEditPoints="1" noAdjustHandles="1" noChangeArrowheads="1" noChangeShapeType="1" noTextEdit="1"/>
                </p:cNvSpPr>
                <p:nvPr/>
              </p:nvSpPr>
              <p:spPr>
                <a:xfrm>
                  <a:off x="-1953834" y="3818715"/>
                  <a:ext cx="2253978" cy="1164025"/>
                </a:xfrm>
                <a:prstGeom prst="rect">
                  <a:avLst/>
                </a:prstGeom>
                <a:blipFill>
                  <a:blip r:embed="rId9"/>
                  <a:stretch>
                    <a:fillRect l="-5738" t="-5079" b="-12381"/>
                  </a:stretch>
                </a:blipFill>
              </p:spPr>
              <p:txBody>
                <a:bodyPr/>
                <a:lstStyle/>
                <a:p>
                  <a:r>
                    <a:rPr lang="zh-CN" altLang="en-US">
                      <a:noFill/>
                    </a:rPr>
                    <a:t> </a:t>
                  </a:r>
                </a:p>
              </p:txBody>
            </p:sp>
          </mc:Fallback>
        </mc:AlternateContent>
        <p:cxnSp>
          <p:nvCxnSpPr>
            <p:cNvPr id="44" name="直線單箭頭接點 43">
              <a:extLst>
                <a:ext uri="{FF2B5EF4-FFF2-40B4-BE49-F238E27FC236}">
                  <a16:creationId xmlns:a16="http://schemas.microsoft.com/office/drawing/2014/main" id="{8A5FDE97-92FD-4DFF-B549-C4B347B2569B}"/>
                </a:ext>
              </a:extLst>
            </p:cNvPr>
            <p:cNvCxnSpPr>
              <a:cxnSpLocks/>
            </p:cNvCxnSpPr>
            <p:nvPr/>
          </p:nvCxnSpPr>
          <p:spPr>
            <a:xfrm flipH="1">
              <a:off x="419330" y="3022815"/>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F1BAD248-CBDF-48A5-B2F4-DF929AB4F454}"/>
                </a:ext>
              </a:extLst>
            </p:cNvPr>
            <p:cNvCxnSpPr>
              <a:cxnSpLocks/>
            </p:cNvCxnSpPr>
            <p:nvPr/>
          </p:nvCxnSpPr>
          <p:spPr>
            <a:xfrm>
              <a:off x="419937" y="4514782"/>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08887686-735C-496E-B3EC-06FD9F28EC24}"/>
                </a:ext>
              </a:extLst>
            </p:cNvPr>
            <p:cNvSpPr/>
            <p:nvPr/>
          </p:nvSpPr>
          <p:spPr>
            <a:xfrm>
              <a:off x="-296949" y="2609369"/>
              <a:ext cx="1051570" cy="5833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968"/>
            </a:p>
          </p:txBody>
        </p:sp>
        <p:sp>
          <p:nvSpPr>
            <p:cNvPr id="48" name="文字方塊 47">
              <a:extLst>
                <a:ext uri="{FF2B5EF4-FFF2-40B4-BE49-F238E27FC236}">
                  <a16:creationId xmlns:a16="http://schemas.microsoft.com/office/drawing/2014/main" id="{76A0A141-43D2-40EC-AAEC-7B910545F5C1}"/>
                </a:ext>
              </a:extLst>
            </p:cNvPr>
            <p:cNvSpPr txBox="1"/>
            <p:nvPr/>
          </p:nvSpPr>
          <p:spPr>
            <a:xfrm>
              <a:off x="-2078314" y="5199591"/>
              <a:ext cx="3172546" cy="794680"/>
            </a:xfrm>
            <a:prstGeom prst="rect">
              <a:avLst/>
            </a:prstGeom>
            <a:noFill/>
          </p:spPr>
          <p:txBody>
            <a:bodyPr wrap="square" rtlCol="0">
              <a:spAutoFit/>
            </a:bodyPr>
            <a:lstStyle/>
            <a:p>
              <a:r>
                <a:rPr lang="en-US" altLang="zh-TW" sz="3958" dirty="0"/>
                <a:t>Only focus on initialization parameter</a:t>
              </a:r>
              <a:endParaRPr lang="zh-TW" altLang="en-US" sz="3958" dirty="0"/>
            </a:p>
          </p:txBody>
        </p:sp>
        <p:grpSp>
          <p:nvGrpSpPr>
            <p:cNvPr id="49" name="群組 48">
              <a:extLst>
                <a:ext uri="{FF2B5EF4-FFF2-40B4-BE49-F238E27FC236}">
                  <a16:creationId xmlns:a16="http://schemas.microsoft.com/office/drawing/2014/main" id="{F1B74313-475A-4D62-B040-27B7E17962B3}"/>
                </a:ext>
              </a:extLst>
            </p:cNvPr>
            <p:cNvGrpSpPr/>
            <p:nvPr/>
          </p:nvGrpSpPr>
          <p:grpSpPr>
            <a:xfrm>
              <a:off x="-41737" y="6014855"/>
              <a:ext cx="459194" cy="561935"/>
              <a:chOff x="2201456" y="6196263"/>
              <a:chExt cx="459194" cy="561935"/>
            </a:xfrm>
          </p:grpSpPr>
          <p:sp>
            <p:nvSpPr>
              <p:cNvPr id="50" name="矩形 49">
                <a:extLst>
                  <a:ext uri="{FF2B5EF4-FFF2-40B4-BE49-F238E27FC236}">
                    <a16:creationId xmlns:a16="http://schemas.microsoft.com/office/drawing/2014/main" id="{6117FD78-4989-49F5-AA36-38BA7502CEBB}"/>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3958" dirty="0"/>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72C9756A-6550-4081-ACF6-597805E7D119}"/>
                      </a:ext>
                    </a:extLst>
                  </p:cNvPr>
                  <p:cNvSpPr/>
                  <p:nvPr/>
                </p:nvSpPr>
                <p:spPr>
                  <a:xfrm>
                    <a:off x="2201456" y="6196263"/>
                    <a:ext cx="446293" cy="486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4617" i="1">
                              <a:latin typeface="Cambria Math" panose="02040503050406030204" pitchFamily="18" charset="0"/>
                            </a:rPr>
                            <m:t>𝜙</m:t>
                          </m:r>
                        </m:oMath>
                      </m:oMathPara>
                    </a14:m>
                    <a:endParaRPr lang="zh-TW" altLang="en-US" sz="4617" dirty="0"/>
                  </a:p>
                </p:txBody>
              </p:sp>
            </mc:Choice>
            <mc:Fallback xmlns="">
              <p:sp>
                <p:nvSpPr>
                  <p:cNvPr id="51" name="矩形 50">
                    <a:extLst>
                      <a:ext uri="{FF2B5EF4-FFF2-40B4-BE49-F238E27FC236}">
                        <a16:creationId xmlns:a16="http://schemas.microsoft.com/office/drawing/2014/main" id="{72C9756A-6550-4081-ACF6-597805E7D119}"/>
                      </a:ext>
                    </a:extLst>
                  </p:cNvPr>
                  <p:cNvSpPr>
                    <a:spLocks noRot="1" noChangeAspect="1" noMove="1" noResize="1" noEditPoints="1" noAdjustHandles="1" noChangeArrowheads="1" noChangeShapeType="1" noTextEdit="1"/>
                  </p:cNvSpPr>
                  <p:nvPr/>
                </p:nvSpPr>
                <p:spPr>
                  <a:xfrm>
                    <a:off x="2201456" y="6196263"/>
                    <a:ext cx="446293" cy="486848"/>
                  </a:xfrm>
                  <a:prstGeom prst="rect">
                    <a:avLst/>
                  </a:prstGeom>
                  <a:blipFill>
                    <a:blip r:embed="rId10"/>
                    <a:stretch>
                      <a:fillRect/>
                    </a:stretch>
                  </a:blipFill>
                </p:spPr>
                <p:txBody>
                  <a:bodyPr/>
                  <a:lstStyle/>
                  <a:p>
                    <a:r>
                      <a:rPr lang="zh-CN" altLang="en-US">
                        <a:noFill/>
                      </a:rPr>
                      <a:t> </a:t>
                    </a:r>
                  </a:p>
                </p:txBody>
              </p:sp>
            </mc:Fallback>
          </mc:AlternateContent>
        </p:grpSp>
        <p:grpSp>
          <p:nvGrpSpPr>
            <p:cNvPr id="52" name="群組 51">
              <a:extLst>
                <a:ext uri="{FF2B5EF4-FFF2-40B4-BE49-F238E27FC236}">
                  <a16:creationId xmlns:a16="http://schemas.microsoft.com/office/drawing/2014/main" id="{ABE7337A-71D8-4769-A88D-B410738BD3B0}"/>
                </a:ext>
              </a:extLst>
            </p:cNvPr>
            <p:cNvGrpSpPr/>
            <p:nvPr/>
          </p:nvGrpSpPr>
          <p:grpSpPr>
            <a:xfrm>
              <a:off x="182426" y="2521130"/>
              <a:ext cx="459194" cy="561935"/>
              <a:chOff x="2201456" y="6196263"/>
              <a:chExt cx="459194" cy="561935"/>
            </a:xfrm>
          </p:grpSpPr>
          <p:sp>
            <p:nvSpPr>
              <p:cNvPr id="53" name="矩形 52">
                <a:extLst>
                  <a:ext uri="{FF2B5EF4-FFF2-40B4-BE49-F238E27FC236}">
                    <a16:creationId xmlns:a16="http://schemas.microsoft.com/office/drawing/2014/main" id="{B56A1F3A-0E90-418A-A8ED-161740847A66}"/>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3958" dirty="0"/>
              </a:p>
            </p:txBody>
          </p: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C7158951-8A85-485F-80B8-1C5CAC0E97CB}"/>
                      </a:ext>
                    </a:extLst>
                  </p:cNvPr>
                  <p:cNvSpPr/>
                  <p:nvPr/>
                </p:nvSpPr>
                <p:spPr>
                  <a:xfrm>
                    <a:off x="2201456" y="6196263"/>
                    <a:ext cx="446293" cy="486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4617" i="1">
                              <a:latin typeface="Cambria Math" panose="02040503050406030204" pitchFamily="18" charset="0"/>
                            </a:rPr>
                            <m:t>𝜙</m:t>
                          </m:r>
                        </m:oMath>
                      </m:oMathPara>
                    </a14:m>
                    <a:endParaRPr lang="zh-TW" altLang="en-US" sz="4617" dirty="0"/>
                  </a:p>
                </p:txBody>
              </p:sp>
            </mc:Choice>
            <mc:Fallback xmlns="">
              <p:sp>
                <p:nvSpPr>
                  <p:cNvPr id="54" name="矩形 53">
                    <a:extLst>
                      <a:ext uri="{FF2B5EF4-FFF2-40B4-BE49-F238E27FC236}">
                        <a16:creationId xmlns:a16="http://schemas.microsoft.com/office/drawing/2014/main" id="{C7158951-8A85-485F-80B8-1C5CAC0E97CB}"/>
                      </a:ext>
                    </a:extLst>
                  </p:cNvPr>
                  <p:cNvSpPr>
                    <a:spLocks noRot="1" noChangeAspect="1" noMove="1" noResize="1" noEditPoints="1" noAdjustHandles="1" noChangeArrowheads="1" noChangeShapeType="1" noTextEdit="1"/>
                  </p:cNvSpPr>
                  <p:nvPr/>
                </p:nvSpPr>
                <p:spPr>
                  <a:xfrm>
                    <a:off x="2201456" y="6196263"/>
                    <a:ext cx="446293" cy="486848"/>
                  </a:xfrm>
                  <a:prstGeom prst="rect">
                    <a:avLst/>
                  </a:prstGeom>
                  <a:blipFill>
                    <a:blip r:embed="rId11"/>
                    <a:stretch>
                      <a:fillRect/>
                    </a:stretch>
                  </a:blipFill>
                </p:spPr>
                <p:txBody>
                  <a:bodyPr/>
                  <a:lstStyle/>
                  <a:p>
                    <a:r>
                      <a:rPr lang="zh-CN" altLang="en-US">
                        <a:noFill/>
                      </a:rPr>
                      <a:t> </a:t>
                    </a:r>
                  </a:p>
                </p:txBody>
              </p:sp>
            </mc:Fallback>
          </mc:AlternateContent>
        </p:grpSp>
      </p:grpSp>
      <p:sp>
        <p:nvSpPr>
          <p:cNvPr id="3" name="文字方塊 2">
            <a:extLst>
              <a:ext uri="{FF2B5EF4-FFF2-40B4-BE49-F238E27FC236}">
                <a16:creationId xmlns:a16="http://schemas.microsoft.com/office/drawing/2014/main" id="{955C6F23-3BAB-43E9-8933-DA04446B5911}"/>
              </a:ext>
            </a:extLst>
          </p:cNvPr>
          <p:cNvSpPr txBox="1"/>
          <p:nvPr/>
        </p:nvSpPr>
        <p:spPr>
          <a:xfrm>
            <a:off x="6371544" y="17003"/>
            <a:ext cx="11103880" cy="3137718"/>
          </a:xfrm>
          <a:prstGeom prst="rect">
            <a:avLst/>
          </a:prstGeom>
          <a:noFill/>
        </p:spPr>
        <p:txBody>
          <a:bodyPr wrap="square" rtlCol="0">
            <a:spAutoFit/>
          </a:bodyPr>
          <a:lstStyle/>
          <a:p>
            <a:pPr marL="471230" indent="-471230">
              <a:buFont typeface="Arial" panose="020B0604020202020204" pitchFamily="34" charset="0"/>
              <a:buChar char="•"/>
            </a:pPr>
            <a:r>
              <a:rPr lang="en-US" altLang="zh-TW" sz="3958" dirty="0"/>
              <a:t>Fast … Fast …</a:t>
            </a:r>
            <a:r>
              <a:rPr lang="zh-TW" altLang="en-US" sz="3958" dirty="0"/>
              <a:t> </a:t>
            </a:r>
            <a:r>
              <a:rPr lang="en-US" altLang="zh-TW" sz="3958" dirty="0"/>
              <a:t>Fast …</a:t>
            </a:r>
          </a:p>
          <a:p>
            <a:pPr marL="471230" indent="-471230">
              <a:buFont typeface="Arial" panose="020B0604020202020204" pitchFamily="34" charset="0"/>
              <a:buChar char="•"/>
            </a:pPr>
            <a:r>
              <a:rPr lang="en-US" altLang="zh-TW" sz="3958" dirty="0"/>
              <a:t>Good to truly train a model with one step. </a:t>
            </a:r>
            <a:r>
              <a:rPr lang="en-US" altLang="zh-TW" sz="3958" dirty="0">
                <a:sym typeface="Wingdings" panose="05000000000000000000" pitchFamily="2" charset="2"/>
              </a:rPr>
              <a:t></a:t>
            </a:r>
            <a:endParaRPr lang="en-US" altLang="zh-TW" sz="3958" dirty="0"/>
          </a:p>
          <a:p>
            <a:pPr marL="471230" indent="-471230">
              <a:buFont typeface="Arial" panose="020B0604020202020204" pitchFamily="34" charset="0"/>
              <a:buChar char="•"/>
            </a:pPr>
            <a:r>
              <a:rPr lang="en-US" altLang="zh-TW" sz="3958" dirty="0"/>
              <a:t>When using the algorithm, still update many times.</a:t>
            </a:r>
          </a:p>
          <a:p>
            <a:pPr marL="471230" indent="-471230">
              <a:buFont typeface="Arial" panose="020B0604020202020204" pitchFamily="34" charset="0"/>
              <a:buChar char="•"/>
            </a:pPr>
            <a:r>
              <a:rPr lang="en-US" altLang="zh-TW" sz="3958" dirty="0"/>
              <a:t>Few-shot learning has limited data.</a:t>
            </a:r>
          </a:p>
          <a:p>
            <a:pPr marL="471230" indent="-471230">
              <a:buFont typeface="Arial" panose="020B0604020202020204" pitchFamily="34" charset="0"/>
              <a:buChar char="•"/>
            </a:pPr>
            <a:endParaRPr lang="zh-TW" altLang="en-US" sz="3958" dirty="0"/>
          </a:p>
        </p:txBody>
      </p:sp>
    </p:spTree>
    <p:extLst>
      <p:ext uri="{BB962C8B-B14F-4D97-AF65-F5344CB8AC3E}">
        <p14:creationId xmlns:p14="http://schemas.microsoft.com/office/powerpoint/2010/main" val="37016822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927850" y="133204"/>
            <a:ext cx="7239000" cy="2308324"/>
          </a:xfrm>
        </p:spPr>
        <p:txBody>
          <a:bodyPr/>
          <a:lstStyle/>
          <a:p>
            <a:r>
              <a:rPr lang="en-US" altLang="zh-CN" dirty="0"/>
              <a:t>MAML</a:t>
            </a:r>
            <a:br>
              <a:rPr lang="en-US" altLang="zh-CN" dirty="0"/>
            </a:br>
            <a:r>
              <a:rPr lang="en-US" altLang="zh-CN" dirty="0"/>
              <a:t>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24</a:t>
            </a:fld>
            <a:endParaRPr sz="2300" dirty="0">
              <a:latin typeface="Gill Sans MT"/>
              <a:cs typeface="Gill Sans MT"/>
            </a:endParaRPr>
          </a:p>
        </p:txBody>
      </p:sp>
      <p:pic>
        <p:nvPicPr>
          <p:cNvPr id="4" name="图片 3">
            <a:extLst>
              <a:ext uri="{FF2B5EF4-FFF2-40B4-BE49-F238E27FC236}">
                <a16:creationId xmlns:a16="http://schemas.microsoft.com/office/drawing/2014/main" id="{4B0E63DB-1635-42E4-B55B-7B1CBD63AF9B}"/>
              </a:ext>
            </a:extLst>
          </p:cNvPr>
          <p:cNvPicPr>
            <a:picLocks noChangeAspect="1"/>
          </p:cNvPicPr>
          <p:nvPr/>
        </p:nvPicPr>
        <p:blipFill>
          <a:blip r:embed="rId3"/>
          <a:stretch>
            <a:fillRect/>
          </a:stretch>
        </p:blipFill>
        <p:spPr>
          <a:xfrm>
            <a:off x="2532715" y="1594545"/>
            <a:ext cx="13411200" cy="9158461"/>
          </a:xfrm>
          <a:prstGeom prst="rect">
            <a:avLst/>
          </a:prstGeom>
        </p:spPr>
      </p:pic>
    </p:spTree>
    <p:extLst>
      <p:ext uri="{BB962C8B-B14F-4D97-AF65-F5344CB8AC3E}">
        <p14:creationId xmlns:p14="http://schemas.microsoft.com/office/powerpoint/2010/main" val="249985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Algorithm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25</a:t>
            </a:fld>
            <a:endParaRPr sz="2300" dirty="0">
              <a:latin typeface="Gill Sans MT"/>
              <a:cs typeface="Gill Sans MT"/>
            </a:endParaRPr>
          </a:p>
        </p:txBody>
      </p:sp>
      <p:pic>
        <p:nvPicPr>
          <p:cNvPr id="3" name="图片 2">
            <a:extLst>
              <a:ext uri="{FF2B5EF4-FFF2-40B4-BE49-F238E27FC236}">
                <a16:creationId xmlns:a16="http://schemas.microsoft.com/office/drawing/2014/main" id="{2119C562-6932-4197-A582-78E57E4B9CA9}"/>
              </a:ext>
            </a:extLst>
          </p:cNvPr>
          <p:cNvPicPr>
            <a:picLocks noChangeAspect="1"/>
          </p:cNvPicPr>
          <p:nvPr/>
        </p:nvPicPr>
        <p:blipFill>
          <a:blip r:embed="rId3"/>
          <a:stretch>
            <a:fillRect/>
          </a:stretch>
        </p:blipFill>
        <p:spPr>
          <a:xfrm>
            <a:off x="2508250" y="2446989"/>
            <a:ext cx="15501938" cy="6858000"/>
          </a:xfrm>
          <a:prstGeom prst="rect">
            <a:avLst/>
          </a:prstGeom>
        </p:spPr>
      </p:pic>
    </p:spTree>
    <p:extLst>
      <p:ext uri="{BB962C8B-B14F-4D97-AF65-F5344CB8AC3E}">
        <p14:creationId xmlns:p14="http://schemas.microsoft.com/office/powerpoint/2010/main" val="2775756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26</a:t>
            </a:fld>
            <a:endParaRPr sz="2300" dirty="0">
              <a:latin typeface="Gill Sans MT"/>
              <a:cs typeface="Gill Sans MT"/>
            </a:endParaRPr>
          </a:p>
        </p:txBody>
      </p:sp>
      <p:sp>
        <p:nvSpPr>
          <p:cNvPr id="11" name="标题 1">
            <a:extLst>
              <a:ext uri="{FF2B5EF4-FFF2-40B4-BE49-F238E27FC236}">
                <a16:creationId xmlns:a16="http://schemas.microsoft.com/office/drawing/2014/main" id="{FF2319CA-1432-48C7-8C69-254D2A6494CB}"/>
              </a:ext>
            </a:extLst>
          </p:cNvPr>
          <p:cNvSpPr>
            <a:spLocks noGrp="1"/>
          </p:cNvSpPr>
          <p:nvPr/>
        </p:nvSpPr>
        <p:spPr>
          <a:xfrm>
            <a:off x="7080250" y="168275"/>
            <a:ext cx="5373760" cy="1154162"/>
          </a:xfrm>
          <a:prstGeom prst="rect">
            <a:avLst/>
          </a:prstGeom>
        </p:spPr>
        <p:txBody>
          <a:bodyPr wrap="square" lIns="0" tIns="0" rIns="0" bIns="0">
            <a:spAutoFit/>
          </a:bodyPr>
          <a:lstStyle>
            <a:lvl1pPr>
              <a:defRPr sz="7500" b="0" i="0">
                <a:solidFill>
                  <a:srgbClr val="24242E"/>
                </a:solidFill>
                <a:latin typeface="Gill Sans MT"/>
                <a:ea typeface="+mj-ea"/>
                <a:cs typeface="Gill Sans MT"/>
              </a:defRPr>
            </a:lvl1pPr>
          </a:lstStyle>
          <a:p>
            <a:pPr algn="ctr"/>
            <a:r>
              <a:rPr lang="en-US" altLang="zh-CN" dirty="0"/>
              <a:t>FGSM </a:t>
            </a:r>
            <a:endParaRPr lang="zh-CN" altLang="en-US" dirty="0"/>
          </a:p>
        </p:txBody>
      </p:sp>
      <p:sp>
        <p:nvSpPr>
          <p:cNvPr id="5" name="文本框 4">
            <a:extLst>
              <a:ext uri="{FF2B5EF4-FFF2-40B4-BE49-F238E27FC236}">
                <a16:creationId xmlns:a16="http://schemas.microsoft.com/office/drawing/2014/main" id="{E966819E-8C78-47A5-A4AD-34F0BE502FDC}"/>
              </a:ext>
            </a:extLst>
          </p:cNvPr>
          <p:cNvSpPr txBox="1"/>
          <p:nvPr/>
        </p:nvSpPr>
        <p:spPr>
          <a:xfrm>
            <a:off x="831848" y="2126565"/>
            <a:ext cx="10058401" cy="200433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zh-CN" altLang="en-US" sz="4400" dirty="0">
                <a:latin typeface="Gill Sans MT" panose="020B0502020104020203" pitchFamily="34" charset="0"/>
              </a:rPr>
              <a:t>通过计算单步梯度快速生成对抗样本</a:t>
            </a:r>
            <a:endParaRPr lang="en-US" altLang="zh-CN" sz="44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zh-CN" altLang="en-US" sz="4400" dirty="0">
                <a:latin typeface="Gill Sans MT" panose="020B0502020104020203" pitchFamily="34" charset="0"/>
              </a:rPr>
              <a:t>扰动一次</a:t>
            </a:r>
            <a:endParaRPr lang="en-US" altLang="zh-CN" sz="4400" dirty="0">
              <a:latin typeface="Gill Sans MT" panose="020B0502020104020203" pitchFamily="34" charset="0"/>
            </a:endParaRPr>
          </a:p>
        </p:txBody>
      </p:sp>
      <p:pic>
        <p:nvPicPr>
          <p:cNvPr id="2" name="图片 1">
            <a:extLst>
              <a:ext uri="{FF2B5EF4-FFF2-40B4-BE49-F238E27FC236}">
                <a16:creationId xmlns:a16="http://schemas.microsoft.com/office/drawing/2014/main" id="{2EFBDBD4-BB93-4899-8795-616836FF1D39}"/>
              </a:ext>
            </a:extLst>
          </p:cNvPr>
          <p:cNvPicPr>
            <a:picLocks noChangeAspect="1"/>
          </p:cNvPicPr>
          <p:nvPr/>
        </p:nvPicPr>
        <p:blipFill>
          <a:blip r:embed="rId3"/>
          <a:stretch>
            <a:fillRect/>
          </a:stretch>
        </p:blipFill>
        <p:spPr>
          <a:xfrm>
            <a:off x="1212850" y="4587875"/>
            <a:ext cx="8675685" cy="1490610"/>
          </a:xfrm>
          <a:prstGeom prst="rect">
            <a:avLst/>
          </a:prstGeom>
        </p:spPr>
      </p:pic>
    </p:spTree>
    <p:extLst>
      <p:ext uri="{BB962C8B-B14F-4D97-AF65-F5344CB8AC3E}">
        <p14:creationId xmlns:p14="http://schemas.microsoft.com/office/powerpoint/2010/main" val="3736153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Algorithm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27</a:t>
            </a:fld>
            <a:endParaRPr sz="2300" dirty="0">
              <a:latin typeface="Gill Sans MT"/>
              <a:cs typeface="Gill Sans MT"/>
            </a:endParaRPr>
          </a:p>
        </p:txBody>
      </p:sp>
      <p:pic>
        <p:nvPicPr>
          <p:cNvPr id="7" name="图片 6">
            <a:extLst>
              <a:ext uri="{FF2B5EF4-FFF2-40B4-BE49-F238E27FC236}">
                <a16:creationId xmlns:a16="http://schemas.microsoft.com/office/drawing/2014/main" id="{D2D4F892-0DD5-4D4C-B753-F56AB737C01A}"/>
              </a:ext>
            </a:extLst>
          </p:cNvPr>
          <p:cNvPicPr>
            <a:picLocks noChangeAspect="1"/>
          </p:cNvPicPr>
          <p:nvPr/>
        </p:nvPicPr>
        <p:blipFill>
          <a:blip r:embed="rId3"/>
          <a:stretch>
            <a:fillRect/>
          </a:stretch>
        </p:blipFill>
        <p:spPr>
          <a:xfrm>
            <a:off x="2051050" y="1608934"/>
            <a:ext cx="14554200" cy="9144072"/>
          </a:xfrm>
          <a:prstGeom prst="rect">
            <a:avLst/>
          </a:prstGeom>
        </p:spPr>
      </p:pic>
    </p:spTree>
    <p:extLst>
      <p:ext uri="{BB962C8B-B14F-4D97-AF65-F5344CB8AC3E}">
        <p14:creationId xmlns:p14="http://schemas.microsoft.com/office/powerpoint/2010/main" val="960652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927850" y="133204"/>
            <a:ext cx="7239000" cy="1178071"/>
          </a:xfrm>
        </p:spPr>
        <p:txBody>
          <a:bodyPr/>
          <a:lstStyle/>
          <a:p>
            <a:r>
              <a:rPr lang="en-US" altLang="zh-CN" dirty="0"/>
              <a:t>Baseline</a:t>
            </a:r>
            <a:br>
              <a:rPr lang="en-US" altLang="zh-CN" dirty="0"/>
            </a:br>
            <a:r>
              <a:rPr lang="en-US" altLang="zh-CN" dirty="0"/>
              <a:t>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28</a:t>
            </a:fld>
            <a:endParaRPr sz="2300" dirty="0">
              <a:latin typeface="Gill Sans MT"/>
              <a:cs typeface="Gill Sans MT"/>
            </a:endParaRPr>
          </a:p>
        </p:txBody>
      </p:sp>
      <p:pic>
        <p:nvPicPr>
          <p:cNvPr id="4" name="图片 3">
            <a:extLst>
              <a:ext uri="{FF2B5EF4-FFF2-40B4-BE49-F238E27FC236}">
                <a16:creationId xmlns:a16="http://schemas.microsoft.com/office/drawing/2014/main" id="{4B0E63DB-1635-42E4-B55B-7B1CBD63AF9B}"/>
              </a:ext>
            </a:extLst>
          </p:cNvPr>
          <p:cNvPicPr>
            <a:picLocks noChangeAspect="1"/>
          </p:cNvPicPr>
          <p:nvPr/>
        </p:nvPicPr>
        <p:blipFill>
          <a:blip r:embed="rId3"/>
          <a:stretch>
            <a:fillRect/>
          </a:stretch>
        </p:blipFill>
        <p:spPr>
          <a:xfrm>
            <a:off x="9079576" y="1844675"/>
            <a:ext cx="10174547" cy="6948162"/>
          </a:xfrm>
          <a:prstGeom prst="rect">
            <a:avLst/>
          </a:prstGeom>
        </p:spPr>
      </p:pic>
      <p:sp>
        <p:nvSpPr>
          <p:cNvPr id="7" name="文本框 6">
            <a:extLst>
              <a:ext uri="{FF2B5EF4-FFF2-40B4-BE49-F238E27FC236}">
                <a16:creationId xmlns:a16="http://schemas.microsoft.com/office/drawing/2014/main" id="{A473A00E-8AD3-453D-8FFA-61E0D59BAEE0}"/>
              </a:ext>
            </a:extLst>
          </p:cNvPr>
          <p:cNvSpPr txBox="1"/>
          <p:nvPr/>
        </p:nvSpPr>
        <p:spPr>
          <a:xfrm>
            <a:off x="831850" y="2682875"/>
            <a:ext cx="10058401" cy="200433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err="1">
                <a:latin typeface="Gill Sans MT" panose="020B0502020104020203" pitchFamily="34" charset="0"/>
              </a:rPr>
              <a:t>MAML+adversarial</a:t>
            </a:r>
            <a:r>
              <a:rPr lang="en-US" altLang="zh-CN" sz="4400" dirty="0">
                <a:latin typeface="Gill Sans MT" panose="020B0502020104020203" pitchFamily="34" charset="0"/>
              </a:rPr>
              <a:t> training</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Mix adversarial and clean samples</a:t>
            </a:r>
          </a:p>
        </p:txBody>
      </p:sp>
      <p:pic>
        <p:nvPicPr>
          <p:cNvPr id="5" name="图片 4">
            <a:extLst>
              <a:ext uri="{FF2B5EF4-FFF2-40B4-BE49-F238E27FC236}">
                <a16:creationId xmlns:a16="http://schemas.microsoft.com/office/drawing/2014/main" id="{2555CDF3-6FA5-4066-B6AA-B9F391641A6C}"/>
              </a:ext>
            </a:extLst>
          </p:cNvPr>
          <p:cNvPicPr>
            <a:picLocks noChangeAspect="1"/>
          </p:cNvPicPr>
          <p:nvPr/>
        </p:nvPicPr>
        <p:blipFill rotWithShape="1">
          <a:blip r:embed="rId4"/>
          <a:srcRect t="6693"/>
          <a:stretch/>
        </p:blipFill>
        <p:spPr>
          <a:xfrm>
            <a:off x="1824921" y="5611526"/>
            <a:ext cx="6600089" cy="2097686"/>
          </a:xfrm>
          <a:prstGeom prst="rect">
            <a:avLst/>
          </a:prstGeom>
        </p:spPr>
      </p:pic>
    </p:spTree>
    <p:extLst>
      <p:ext uri="{BB962C8B-B14F-4D97-AF65-F5344CB8AC3E}">
        <p14:creationId xmlns:p14="http://schemas.microsoft.com/office/powerpoint/2010/main" val="303854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0" y="36576"/>
            <a:ext cx="7176329" cy="1154162"/>
          </a:xfrm>
        </p:spPr>
        <p:txBody>
          <a:bodyPr/>
          <a:lstStyle/>
          <a:p>
            <a:r>
              <a:rPr lang="en-US" altLang="zh-CN" dirty="0"/>
              <a:t>RESULT</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29</a:t>
            </a:fld>
            <a:endParaRPr sz="2300" dirty="0">
              <a:latin typeface="Gill Sans MT"/>
              <a:cs typeface="Gill Sans MT"/>
            </a:endParaRPr>
          </a:p>
        </p:txBody>
      </p:sp>
      <p:pic>
        <p:nvPicPr>
          <p:cNvPr id="3" name="图片 2">
            <a:extLst>
              <a:ext uri="{FF2B5EF4-FFF2-40B4-BE49-F238E27FC236}">
                <a16:creationId xmlns:a16="http://schemas.microsoft.com/office/drawing/2014/main" id="{720799D6-A76F-4F12-8A03-3C8C079B2DE7}"/>
              </a:ext>
            </a:extLst>
          </p:cNvPr>
          <p:cNvPicPr>
            <a:picLocks noChangeAspect="1"/>
          </p:cNvPicPr>
          <p:nvPr/>
        </p:nvPicPr>
        <p:blipFill>
          <a:blip r:embed="rId3"/>
          <a:stretch>
            <a:fillRect/>
          </a:stretch>
        </p:blipFill>
        <p:spPr>
          <a:xfrm>
            <a:off x="1029796" y="2717626"/>
            <a:ext cx="16989943" cy="6324600"/>
          </a:xfrm>
          <a:prstGeom prst="rect">
            <a:avLst/>
          </a:prstGeom>
        </p:spPr>
      </p:pic>
    </p:spTree>
    <p:extLst>
      <p:ext uri="{BB962C8B-B14F-4D97-AF65-F5344CB8AC3E}">
        <p14:creationId xmlns:p14="http://schemas.microsoft.com/office/powerpoint/2010/main" val="397377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FBD3F2F-23B3-42B7-B3ED-F17A9177B75F}"/>
              </a:ext>
            </a:extLst>
          </p:cNvPr>
          <p:cNvSpPr/>
          <p:nvPr/>
        </p:nvSpPr>
        <p:spPr>
          <a:xfrm>
            <a:off x="5201631" y="7565218"/>
            <a:ext cx="6044185" cy="29192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sp>
        <p:nvSpPr>
          <p:cNvPr id="2" name="標題 1">
            <a:extLst>
              <a:ext uri="{FF2B5EF4-FFF2-40B4-BE49-F238E27FC236}">
                <a16:creationId xmlns:a16="http://schemas.microsoft.com/office/drawing/2014/main" id="{7A988683-CF33-43DF-9EBF-152CDAB7D1A1}"/>
              </a:ext>
            </a:extLst>
          </p:cNvPr>
          <p:cNvSpPr>
            <a:spLocks noGrp="1"/>
          </p:cNvSpPr>
          <p:nvPr>
            <p:ph type="title"/>
          </p:nvPr>
        </p:nvSpPr>
        <p:spPr/>
        <p:txBody>
          <a:bodyPr/>
          <a:lstStyle/>
          <a:p>
            <a:r>
              <a:rPr lang="en-US" altLang="zh-TW" dirty="0"/>
              <a:t>Meta Learning </a:t>
            </a:r>
            <a:endParaRPr lang="zh-TW" altLang="en-US" dirty="0"/>
          </a:p>
        </p:txBody>
      </p:sp>
      <p:grpSp>
        <p:nvGrpSpPr>
          <p:cNvPr id="5" name="群組 4">
            <a:extLst>
              <a:ext uri="{FF2B5EF4-FFF2-40B4-BE49-F238E27FC236}">
                <a16:creationId xmlns:a16="http://schemas.microsoft.com/office/drawing/2014/main" id="{C8B1C56C-F73C-4FA7-B065-AD3268292A71}"/>
              </a:ext>
            </a:extLst>
          </p:cNvPr>
          <p:cNvGrpSpPr/>
          <p:nvPr/>
        </p:nvGrpSpPr>
        <p:grpSpPr>
          <a:xfrm>
            <a:off x="5457767" y="7820711"/>
            <a:ext cx="5497434" cy="1736394"/>
            <a:chOff x="1455822" y="4798189"/>
            <a:chExt cx="3333649" cy="1052951"/>
          </a:xfrm>
        </p:grpSpPr>
        <p:pic>
          <p:nvPicPr>
            <p:cNvPr id="3074" name="Picture 2" descr="ãcatãçåçæå°çµæ">
              <a:extLst>
                <a:ext uri="{FF2B5EF4-FFF2-40B4-BE49-F238E27FC236}">
                  <a16:creationId xmlns:a16="http://schemas.microsoft.com/office/drawing/2014/main" id="{D154835C-7AE1-47CB-9652-3254F96FE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5822" y="4798853"/>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ãcatãçåçæå°çµæ">
              <a:extLst>
                <a:ext uri="{FF2B5EF4-FFF2-40B4-BE49-F238E27FC236}">
                  <a16:creationId xmlns:a16="http://schemas.microsoft.com/office/drawing/2014/main" id="{D054EC6C-665B-4C04-86CE-3CB54E385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1997" y="47981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ãdogãçåçæå°çµæ">
              <a:extLst>
                <a:ext uri="{FF2B5EF4-FFF2-40B4-BE49-F238E27FC236}">
                  <a16:creationId xmlns:a16="http://schemas.microsoft.com/office/drawing/2014/main" id="{EC724730-DDB1-4EDB-918C-BAC83551DE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3296" y="479885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ãdogãçåçæå°çµæ">
              <a:extLst>
                <a:ext uri="{FF2B5EF4-FFF2-40B4-BE49-F238E27FC236}">
                  <a16:creationId xmlns:a16="http://schemas.microsoft.com/office/drawing/2014/main" id="{A83E88D0-CE10-4491-BC71-2A808C3E07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9471" y="479818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39C1712-DDC6-46D1-906E-9DC1AA3CC98B}"/>
                </a:ext>
              </a:extLst>
            </p:cNvPr>
            <p:cNvSpPr txBox="1"/>
            <p:nvPr/>
          </p:nvSpPr>
          <p:spPr>
            <a:xfrm>
              <a:off x="1503109" y="5518189"/>
              <a:ext cx="584200" cy="332951"/>
            </a:xfrm>
            <a:prstGeom prst="rect">
              <a:avLst/>
            </a:prstGeom>
            <a:noFill/>
          </p:spPr>
          <p:txBody>
            <a:bodyPr wrap="square" rtlCol="0">
              <a:spAutoFit/>
            </a:bodyPr>
            <a:lstStyle/>
            <a:p>
              <a:pPr algn="ctr"/>
              <a:r>
                <a:rPr lang="en-US" altLang="zh-TW" sz="2968" dirty="0"/>
                <a:t>cat</a:t>
              </a:r>
              <a:endParaRPr lang="zh-TW" altLang="en-US" sz="2968" dirty="0"/>
            </a:p>
          </p:txBody>
        </p:sp>
        <p:sp>
          <p:nvSpPr>
            <p:cNvPr id="11" name="文字方塊 10">
              <a:extLst>
                <a:ext uri="{FF2B5EF4-FFF2-40B4-BE49-F238E27FC236}">
                  <a16:creationId xmlns:a16="http://schemas.microsoft.com/office/drawing/2014/main" id="{18E0D926-6D2E-4C69-8216-711E6B281AA4}"/>
                </a:ext>
              </a:extLst>
            </p:cNvPr>
            <p:cNvSpPr txBox="1"/>
            <p:nvPr/>
          </p:nvSpPr>
          <p:spPr>
            <a:xfrm>
              <a:off x="3279897" y="5518189"/>
              <a:ext cx="584200" cy="332951"/>
            </a:xfrm>
            <a:prstGeom prst="rect">
              <a:avLst/>
            </a:prstGeom>
            <a:noFill/>
          </p:spPr>
          <p:txBody>
            <a:bodyPr wrap="square" rtlCol="0">
              <a:spAutoFit/>
            </a:bodyPr>
            <a:lstStyle/>
            <a:p>
              <a:pPr algn="ctr"/>
              <a:r>
                <a:rPr lang="en-US" altLang="zh-TW" sz="2968" dirty="0"/>
                <a:t>cat</a:t>
              </a:r>
              <a:endParaRPr lang="zh-TW" altLang="en-US" sz="2968" dirty="0"/>
            </a:p>
          </p:txBody>
        </p:sp>
        <p:sp>
          <p:nvSpPr>
            <p:cNvPr id="12" name="文字方塊 11">
              <a:extLst>
                <a:ext uri="{FF2B5EF4-FFF2-40B4-BE49-F238E27FC236}">
                  <a16:creationId xmlns:a16="http://schemas.microsoft.com/office/drawing/2014/main" id="{EC7147C7-1140-4986-BC50-0245AD6F43BB}"/>
                </a:ext>
              </a:extLst>
            </p:cNvPr>
            <p:cNvSpPr txBox="1"/>
            <p:nvPr/>
          </p:nvSpPr>
          <p:spPr>
            <a:xfrm>
              <a:off x="2401809" y="5518189"/>
              <a:ext cx="584200" cy="332951"/>
            </a:xfrm>
            <a:prstGeom prst="rect">
              <a:avLst/>
            </a:prstGeom>
            <a:noFill/>
          </p:spPr>
          <p:txBody>
            <a:bodyPr wrap="square" rtlCol="0">
              <a:spAutoFit/>
            </a:bodyPr>
            <a:lstStyle/>
            <a:p>
              <a:pPr algn="ctr"/>
              <a:r>
                <a:rPr lang="en-US" altLang="zh-TW" sz="2968" dirty="0"/>
                <a:t>dog</a:t>
              </a:r>
              <a:endParaRPr lang="zh-TW" altLang="en-US" sz="2968" dirty="0"/>
            </a:p>
          </p:txBody>
        </p:sp>
        <p:sp>
          <p:nvSpPr>
            <p:cNvPr id="13" name="文字方塊 12">
              <a:extLst>
                <a:ext uri="{FF2B5EF4-FFF2-40B4-BE49-F238E27FC236}">
                  <a16:creationId xmlns:a16="http://schemas.microsoft.com/office/drawing/2014/main" id="{3A78DDDF-6327-45B5-AB69-17357781F0A4}"/>
                </a:ext>
              </a:extLst>
            </p:cNvPr>
            <p:cNvSpPr txBox="1"/>
            <p:nvPr/>
          </p:nvSpPr>
          <p:spPr>
            <a:xfrm>
              <a:off x="4141183" y="5518189"/>
              <a:ext cx="584200" cy="332951"/>
            </a:xfrm>
            <a:prstGeom prst="rect">
              <a:avLst/>
            </a:prstGeom>
            <a:noFill/>
          </p:spPr>
          <p:txBody>
            <a:bodyPr wrap="square" rtlCol="0">
              <a:spAutoFit/>
            </a:bodyPr>
            <a:lstStyle/>
            <a:p>
              <a:pPr algn="ctr"/>
              <a:r>
                <a:rPr lang="en-US" altLang="zh-TW" sz="2968" dirty="0"/>
                <a:t>dog</a:t>
              </a:r>
              <a:endParaRPr lang="zh-TW" altLang="en-US" sz="2968" dirty="0"/>
            </a:p>
          </p:txBody>
        </p:sp>
      </p:grpSp>
      <p:sp>
        <p:nvSpPr>
          <p:cNvPr id="6" name="文字方塊 5">
            <a:extLst>
              <a:ext uri="{FF2B5EF4-FFF2-40B4-BE49-F238E27FC236}">
                <a16:creationId xmlns:a16="http://schemas.microsoft.com/office/drawing/2014/main" id="{04C7CE09-93F4-49A0-8F13-CB7D8622BD8F}"/>
              </a:ext>
            </a:extLst>
          </p:cNvPr>
          <p:cNvSpPr txBox="1"/>
          <p:nvPr/>
        </p:nvSpPr>
        <p:spPr>
          <a:xfrm>
            <a:off x="6051432" y="9617101"/>
            <a:ext cx="4398081" cy="701410"/>
          </a:xfrm>
          <a:prstGeom prst="rect">
            <a:avLst/>
          </a:prstGeom>
          <a:noFill/>
        </p:spPr>
        <p:txBody>
          <a:bodyPr wrap="square" rtlCol="0">
            <a:spAutoFit/>
          </a:bodyPr>
          <a:lstStyle/>
          <a:p>
            <a:pPr algn="ctr"/>
            <a:r>
              <a:rPr lang="en-US" altLang="zh-TW" sz="3958" dirty="0"/>
              <a:t>Training Data</a:t>
            </a:r>
            <a:endParaRPr lang="zh-TW" altLang="en-US" sz="3958" dirty="0"/>
          </a:p>
        </p:txBody>
      </p:sp>
      <p:sp>
        <p:nvSpPr>
          <p:cNvPr id="8" name="矩形 7">
            <a:extLst>
              <a:ext uri="{FF2B5EF4-FFF2-40B4-BE49-F238E27FC236}">
                <a16:creationId xmlns:a16="http://schemas.microsoft.com/office/drawing/2014/main" id="{839A699E-A8DC-412F-9A21-DEC889368700}"/>
              </a:ext>
            </a:extLst>
          </p:cNvPr>
          <p:cNvSpPr/>
          <p:nvPr/>
        </p:nvSpPr>
        <p:spPr>
          <a:xfrm>
            <a:off x="6591633" y="5143464"/>
            <a:ext cx="3264171" cy="16150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958" dirty="0"/>
              <a:t>Learning</a:t>
            </a:r>
          </a:p>
          <a:p>
            <a:pPr algn="ctr"/>
            <a:r>
              <a:rPr lang="en-US" altLang="zh-TW" sz="3958" dirty="0"/>
              <a:t>Algorithm</a:t>
            </a:r>
            <a:endParaRPr lang="zh-TW" altLang="en-US" sz="3958" dirty="0"/>
          </a:p>
        </p:txBody>
      </p:sp>
      <p:sp>
        <p:nvSpPr>
          <p:cNvPr id="18" name="矩形 17">
            <a:extLst>
              <a:ext uri="{FF2B5EF4-FFF2-40B4-BE49-F238E27FC236}">
                <a16:creationId xmlns:a16="http://schemas.microsoft.com/office/drawing/2014/main" id="{289E94AB-5D4A-4A68-9740-A8DA79A1B76B}"/>
              </a:ext>
            </a:extLst>
          </p:cNvPr>
          <p:cNvSpPr/>
          <p:nvPr/>
        </p:nvSpPr>
        <p:spPr>
          <a:xfrm>
            <a:off x="5201627" y="2788072"/>
            <a:ext cx="6044185" cy="1615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3958" dirty="0"/>
              <a:t>Designed by Developers</a:t>
            </a:r>
            <a:endParaRPr lang="zh-TW" altLang="en-US" sz="3958" dirty="0"/>
          </a:p>
        </p:txBody>
      </p:sp>
      <p:grpSp>
        <p:nvGrpSpPr>
          <p:cNvPr id="14" name="群組 13">
            <a:extLst>
              <a:ext uri="{FF2B5EF4-FFF2-40B4-BE49-F238E27FC236}">
                <a16:creationId xmlns:a16="http://schemas.microsoft.com/office/drawing/2014/main" id="{89EF76C2-72A0-4BE4-A643-AD6A1AE451A7}"/>
              </a:ext>
            </a:extLst>
          </p:cNvPr>
          <p:cNvGrpSpPr/>
          <p:nvPr/>
        </p:nvGrpSpPr>
        <p:grpSpPr>
          <a:xfrm>
            <a:off x="13137400" y="5164407"/>
            <a:ext cx="1736200" cy="1615015"/>
            <a:chOff x="5956300" y="3152705"/>
            <a:chExt cx="1052833" cy="979347"/>
          </a:xfrm>
        </p:grpSpPr>
        <p:sp>
          <p:nvSpPr>
            <p:cNvPr id="10" name="矩形 9">
              <a:extLst>
                <a:ext uri="{FF2B5EF4-FFF2-40B4-BE49-F238E27FC236}">
                  <a16:creationId xmlns:a16="http://schemas.microsoft.com/office/drawing/2014/main" id="{83F48B91-E4BE-42C1-8282-5E9CC55C62C6}"/>
                </a:ext>
              </a:extLst>
            </p:cNvPr>
            <p:cNvSpPr/>
            <p:nvPr/>
          </p:nvSpPr>
          <p:spPr>
            <a:xfrm>
              <a:off x="5956300" y="3152705"/>
              <a:ext cx="1052833"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968"/>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638FF4D-8A42-4719-88FE-0DF71FF3628D}"/>
                    </a:ext>
                  </a:extLst>
                </p:cNvPr>
                <p:cNvSpPr txBox="1"/>
                <p:nvPr/>
              </p:nvSpPr>
              <p:spPr>
                <a:xfrm>
                  <a:off x="6337300" y="3429000"/>
                  <a:ext cx="442132" cy="430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𝑓</m:t>
                            </m:r>
                          </m:e>
                          <m:sup>
                            <m:r>
                              <a:rPr lang="en-US" altLang="zh-TW" sz="4617" i="1">
                                <a:latin typeface="Cambria Math" panose="02040503050406030204" pitchFamily="18" charset="0"/>
                              </a:rPr>
                              <m:t>∗</m:t>
                            </m:r>
                          </m:sup>
                        </m:sSup>
                      </m:oMath>
                    </m:oMathPara>
                  </a14:m>
                  <a:endParaRPr lang="zh-TW" altLang="en-US" sz="4617" dirty="0"/>
                </a:p>
              </p:txBody>
            </p:sp>
          </mc:Choice>
          <mc:Fallback xmlns="">
            <p:sp>
              <p:nvSpPr>
                <p:cNvPr id="9" name="文字方塊 8">
                  <a:extLst>
                    <a:ext uri="{FF2B5EF4-FFF2-40B4-BE49-F238E27FC236}">
                      <a16:creationId xmlns:a16="http://schemas.microsoft.com/office/drawing/2014/main" id="{C638FF4D-8A42-4719-88FE-0DF71FF3628D}"/>
                    </a:ext>
                  </a:extLst>
                </p:cNvPr>
                <p:cNvSpPr txBox="1">
                  <a:spLocks noRot="1" noChangeAspect="1" noMove="1" noResize="1" noEditPoints="1" noAdjustHandles="1" noChangeArrowheads="1" noChangeShapeType="1" noTextEdit="1"/>
                </p:cNvSpPr>
                <p:nvPr/>
              </p:nvSpPr>
              <p:spPr>
                <a:xfrm>
                  <a:off x="6337300" y="3429000"/>
                  <a:ext cx="442132" cy="430858"/>
                </a:xfrm>
                <a:prstGeom prst="rect">
                  <a:avLst/>
                </a:prstGeom>
                <a:blipFill>
                  <a:blip r:embed="rId6"/>
                  <a:stretch>
                    <a:fillRect/>
                  </a:stretch>
                </a:blipFill>
              </p:spPr>
              <p:txBody>
                <a:bodyPr/>
                <a:lstStyle/>
                <a:p>
                  <a:r>
                    <a:rPr lang="zh-CN" altLang="en-US">
                      <a:noFill/>
                    </a:rPr>
                    <a:t> </a:t>
                  </a:r>
                </a:p>
              </p:txBody>
            </p:sp>
          </mc:Fallback>
        </mc:AlternateContent>
      </p:grpSp>
      <p:pic>
        <p:nvPicPr>
          <p:cNvPr id="3086" name="Picture 14" descr="ãcatãçåçæå°çµæ">
            <a:extLst>
              <a:ext uri="{FF2B5EF4-FFF2-40B4-BE49-F238E27FC236}">
                <a16:creationId xmlns:a16="http://schemas.microsoft.com/office/drawing/2014/main" id="{8FB70C85-F9C7-4564-8E7B-09F67CD742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63415" y="7820711"/>
            <a:ext cx="1484167" cy="148416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線單箭頭接點 15">
            <a:extLst>
              <a:ext uri="{FF2B5EF4-FFF2-40B4-BE49-F238E27FC236}">
                <a16:creationId xmlns:a16="http://schemas.microsoft.com/office/drawing/2014/main" id="{8EDC5910-E310-4125-BDB3-41B4D7F90E5A}"/>
              </a:ext>
            </a:extLst>
          </p:cNvPr>
          <p:cNvCxnSpPr>
            <a:cxnSpLocks/>
          </p:cNvCxnSpPr>
          <p:nvPr/>
        </p:nvCxnSpPr>
        <p:spPr>
          <a:xfrm>
            <a:off x="8223718" y="4403088"/>
            <a:ext cx="0" cy="7613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512A8B01-70A2-4A1A-9463-DFD84D931A1C}"/>
              </a:ext>
            </a:extLst>
          </p:cNvPr>
          <p:cNvCxnSpPr>
            <a:cxnSpLocks/>
          </p:cNvCxnSpPr>
          <p:nvPr/>
        </p:nvCxnSpPr>
        <p:spPr>
          <a:xfrm flipV="1">
            <a:off x="8223718" y="6803899"/>
            <a:ext cx="0" cy="7613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ADC93114-A22C-4AC0-8FAA-FA239F7DD564}"/>
              </a:ext>
            </a:extLst>
          </p:cNvPr>
          <p:cNvSpPr txBox="1"/>
          <p:nvPr/>
        </p:nvSpPr>
        <p:spPr>
          <a:xfrm>
            <a:off x="13523804" y="3534348"/>
            <a:ext cx="963389" cy="599844"/>
          </a:xfrm>
          <a:prstGeom prst="rect">
            <a:avLst/>
          </a:prstGeom>
          <a:noFill/>
        </p:spPr>
        <p:txBody>
          <a:bodyPr wrap="square" rtlCol="0">
            <a:spAutoFit/>
          </a:bodyPr>
          <a:lstStyle/>
          <a:p>
            <a:pPr algn="ctr"/>
            <a:r>
              <a:rPr lang="en-US" altLang="zh-TW" sz="3298" dirty="0"/>
              <a:t>cat</a:t>
            </a:r>
            <a:endParaRPr lang="zh-TW" altLang="en-US" sz="3298" dirty="0"/>
          </a:p>
        </p:txBody>
      </p:sp>
      <p:sp>
        <p:nvSpPr>
          <p:cNvPr id="28" name="文字方塊 27">
            <a:extLst>
              <a:ext uri="{FF2B5EF4-FFF2-40B4-BE49-F238E27FC236}">
                <a16:creationId xmlns:a16="http://schemas.microsoft.com/office/drawing/2014/main" id="{EDA11424-9BC5-4DD0-8244-863A62522D56}"/>
              </a:ext>
            </a:extLst>
          </p:cNvPr>
          <p:cNvSpPr txBox="1"/>
          <p:nvPr/>
        </p:nvSpPr>
        <p:spPr>
          <a:xfrm>
            <a:off x="12277190" y="9396941"/>
            <a:ext cx="3380214" cy="701410"/>
          </a:xfrm>
          <a:prstGeom prst="rect">
            <a:avLst/>
          </a:prstGeom>
          <a:noFill/>
        </p:spPr>
        <p:txBody>
          <a:bodyPr wrap="square" rtlCol="0">
            <a:spAutoFit/>
          </a:bodyPr>
          <a:lstStyle/>
          <a:p>
            <a:pPr algn="ctr"/>
            <a:r>
              <a:rPr lang="en-US" altLang="zh-TW" sz="3958" dirty="0"/>
              <a:t>Testing Data</a:t>
            </a:r>
            <a:endParaRPr lang="zh-TW" altLang="en-US" sz="3958" dirty="0"/>
          </a:p>
        </p:txBody>
      </p:sp>
      <p:cxnSp>
        <p:nvCxnSpPr>
          <p:cNvPr id="29" name="直線單箭頭接點 28">
            <a:extLst>
              <a:ext uri="{FF2B5EF4-FFF2-40B4-BE49-F238E27FC236}">
                <a16:creationId xmlns:a16="http://schemas.microsoft.com/office/drawing/2014/main" id="{4CE921DD-1F21-45E8-862F-18A9F54FEA3F}"/>
              </a:ext>
            </a:extLst>
          </p:cNvPr>
          <p:cNvCxnSpPr>
            <a:cxnSpLocks/>
          </p:cNvCxnSpPr>
          <p:nvPr/>
        </p:nvCxnSpPr>
        <p:spPr>
          <a:xfrm flipV="1">
            <a:off x="13988238" y="6803898"/>
            <a:ext cx="0" cy="9658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7371CBD2-7BAC-4768-AE2E-4909FA9D25BD}"/>
              </a:ext>
            </a:extLst>
          </p:cNvPr>
          <p:cNvCxnSpPr>
            <a:cxnSpLocks/>
          </p:cNvCxnSpPr>
          <p:nvPr/>
        </p:nvCxnSpPr>
        <p:spPr>
          <a:xfrm flipV="1">
            <a:off x="13984556" y="4177651"/>
            <a:ext cx="0" cy="9658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66560F6-8CF0-44F0-B758-30347E3C541C}"/>
              </a:ext>
            </a:extLst>
          </p:cNvPr>
          <p:cNvCxnSpPr>
            <a:cxnSpLocks/>
            <a:stCxn id="8" idx="3"/>
          </p:cNvCxnSpPr>
          <p:nvPr/>
        </p:nvCxnSpPr>
        <p:spPr>
          <a:xfrm>
            <a:off x="9855805" y="5950972"/>
            <a:ext cx="32815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A36FE4E9-67EC-4E1E-94EF-5B92B5E9E1E1}"/>
              </a:ext>
            </a:extLst>
          </p:cNvPr>
          <p:cNvSpPr txBox="1"/>
          <p:nvPr/>
        </p:nvSpPr>
        <p:spPr>
          <a:xfrm>
            <a:off x="4153438" y="5223992"/>
            <a:ext cx="2910944" cy="1310487"/>
          </a:xfrm>
          <a:prstGeom prst="rect">
            <a:avLst/>
          </a:prstGeom>
          <a:noFill/>
        </p:spPr>
        <p:txBody>
          <a:bodyPr wrap="square" rtlCol="0">
            <a:spAutoFit/>
          </a:bodyPr>
          <a:lstStyle/>
          <a:p>
            <a:r>
              <a:rPr lang="en-US" altLang="zh-TW" sz="3958" dirty="0"/>
              <a:t>It is also a function.</a:t>
            </a:r>
            <a:endParaRPr lang="zh-TW" altLang="en-US" sz="3958" dirty="0"/>
          </a:p>
        </p:txBody>
      </p:sp>
      <p:grpSp>
        <p:nvGrpSpPr>
          <p:cNvPr id="23" name="群組 22">
            <a:extLst>
              <a:ext uri="{FF2B5EF4-FFF2-40B4-BE49-F238E27FC236}">
                <a16:creationId xmlns:a16="http://schemas.microsoft.com/office/drawing/2014/main" id="{FF0A97FE-3571-4641-AB83-027B1734A357}"/>
              </a:ext>
            </a:extLst>
          </p:cNvPr>
          <p:cNvGrpSpPr/>
          <p:nvPr/>
        </p:nvGrpSpPr>
        <p:grpSpPr>
          <a:xfrm>
            <a:off x="9310274" y="6131466"/>
            <a:ext cx="1139234" cy="1149223"/>
            <a:chOff x="10071100" y="3429000"/>
            <a:chExt cx="690833" cy="696890"/>
          </a:xfrm>
        </p:grpSpPr>
        <p:sp>
          <p:nvSpPr>
            <p:cNvPr id="36" name="矩形 35">
              <a:extLst>
                <a:ext uri="{FF2B5EF4-FFF2-40B4-BE49-F238E27FC236}">
                  <a16:creationId xmlns:a16="http://schemas.microsoft.com/office/drawing/2014/main" id="{B3975B49-5ECE-46B4-9C60-0698A57C2F50}"/>
                </a:ext>
              </a:extLst>
            </p:cNvPr>
            <p:cNvSpPr/>
            <p:nvPr/>
          </p:nvSpPr>
          <p:spPr>
            <a:xfrm>
              <a:off x="10071100" y="3429000"/>
              <a:ext cx="690833" cy="69689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968"/>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4766EE94-0C15-4F41-9FAF-E180E4AB5795}"/>
                    </a:ext>
                  </a:extLst>
                </p:cNvPr>
                <p:cNvSpPr txBox="1"/>
                <p:nvPr/>
              </p:nvSpPr>
              <p:spPr>
                <a:xfrm>
                  <a:off x="10296060" y="3599514"/>
                  <a:ext cx="315377" cy="430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617" i="1">
                            <a:latin typeface="Cambria Math" panose="02040503050406030204" pitchFamily="18" charset="0"/>
                          </a:rPr>
                          <m:t>𝐹</m:t>
                        </m:r>
                      </m:oMath>
                    </m:oMathPara>
                  </a14:m>
                  <a:endParaRPr lang="zh-TW" altLang="en-US" sz="4617" dirty="0"/>
                </a:p>
              </p:txBody>
            </p:sp>
          </mc:Choice>
          <mc:Fallback xmlns="">
            <p:sp>
              <p:nvSpPr>
                <p:cNvPr id="37" name="文字方塊 36">
                  <a:extLst>
                    <a:ext uri="{FF2B5EF4-FFF2-40B4-BE49-F238E27FC236}">
                      <a16:creationId xmlns:a16="http://schemas.microsoft.com/office/drawing/2014/main" id="{4766EE94-0C15-4F41-9FAF-E180E4AB5795}"/>
                    </a:ext>
                  </a:extLst>
                </p:cNvPr>
                <p:cNvSpPr txBox="1">
                  <a:spLocks noRot="1" noChangeAspect="1" noMove="1" noResize="1" noEditPoints="1" noAdjustHandles="1" noChangeArrowheads="1" noChangeShapeType="1" noTextEdit="1"/>
                </p:cNvSpPr>
                <p:nvPr/>
              </p:nvSpPr>
              <p:spPr>
                <a:xfrm>
                  <a:off x="10296060" y="3599514"/>
                  <a:ext cx="315377" cy="430857"/>
                </a:xfrm>
                <a:prstGeom prst="rect">
                  <a:avLst/>
                </a:prstGeom>
                <a:blipFill>
                  <a:blip r:embed="rId8"/>
                  <a:stretch>
                    <a:fillRect/>
                  </a:stretch>
                </a:blipFill>
              </p:spPr>
              <p:txBody>
                <a:bodyPr/>
                <a:lstStyle/>
                <a:p>
                  <a:r>
                    <a:rPr lang="zh-CN" altLang="en-US">
                      <a:noFill/>
                    </a:rPr>
                    <a:t> </a:t>
                  </a:r>
                </a:p>
              </p:txBody>
            </p:sp>
          </mc:Fallback>
        </mc:AlternateContent>
      </p:grpSp>
      <p:grpSp>
        <p:nvGrpSpPr>
          <p:cNvPr id="42" name="群組 41">
            <a:extLst>
              <a:ext uri="{FF2B5EF4-FFF2-40B4-BE49-F238E27FC236}">
                <a16:creationId xmlns:a16="http://schemas.microsoft.com/office/drawing/2014/main" id="{D69A31EE-762B-42CA-8A1D-9F74FD75F9CC}"/>
              </a:ext>
            </a:extLst>
          </p:cNvPr>
          <p:cNvGrpSpPr/>
          <p:nvPr/>
        </p:nvGrpSpPr>
        <p:grpSpPr>
          <a:xfrm>
            <a:off x="9959778" y="9954979"/>
            <a:ext cx="1708940" cy="849451"/>
            <a:chOff x="10269030" y="3561414"/>
            <a:chExt cx="1036303" cy="515108"/>
          </a:xfrm>
        </p:grpSpPr>
        <p:sp>
          <p:nvSpPr>
            <p:cNvPr id="43" name="矩形 42">
              <a:extLst>
                <a:ext uri="{FF2B5EF4-FFF2-40B4-BE49-F238E27FC236}">
                  <a16:creationId xmlns:a16="http://schemas.microsoft.com/office/drawing/2014/main" id="{5A3C60B1-731D-476E-8D99-C975396675FA}"/>
                </a:ext>
              </a:extLst>
            </p:cNvPr>
            <p:cNvSpPr/>
            <p:nvPr/>
          </p:nvSpPr>
          <p:spPr>
            <a:xfrm>
              <a:off x="10269030" y="3561414"/>
              <a:ext cx="1008226" cy="5151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968"/>
            </a:p>
          </p:txBody>
        </p:sp>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186C70F3-3733-4EAE-BD74-22C0AF09DA17}"/>
                    </a:ext>
                  </a:extLst>
                </p:cNvPr>
                <p:cNvSpPr txBox="1"/>
                <p:nvPr/>
              </p:nvSpPr>
              <p:spPr>
                <a:xfrm>
                  <a:off x="10296060" y="3599514"/>
                  <a:ext cx="1009273" cy="430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617" i="1">
                                <a:latin typeface="Cambria Math" panose="02040503050406030204" pitchFamily="18" charset="0"/>
                              </a:rPr>
                            </m:ctrlPr>
                          </m:sSubPr>
                          <m:e>
                            <m:r>
                              <a:rPr lang="en-US" altLang="zh-TW" sz="4617" i="1">
                                <a:latin typeface="Cambria Math" panose="02040503050406030204" pitchFamily="18" charset="0"/>
                              </a:rPr>
                              <m:t>𝐷</m:t>
                            </m:r>
                          </m:e>
                          <m:sub>
                            <m:r>
                              <a:rPr lang="en-US" altLang="zh-TW" sz="4617" i="1">
                                <a:latin typeface="Cambria Math" panose="02040503050406030204" pitchFamily="18" charset="0"/>
                              </a:rPr>
                              <m:t>𝑡𝑟𝑎𝑖𝑛</m:t>
                            </m:r>
                          </m:sub>
                        </m:sSub>
                      </m:oMath>
                    </m:oMathPara>
                  </a14:m>
                  <a:endParaRPr lang="zh-TW" altLang="en-US" sz="4617" dirty="0"/>
                </a:p>
              </p:txBody>
            </p:sp>
          </mc:Choice>
          <mc:Fallback xmlns="">
            <p:sp>
              <p:nvSpPr>
                <p:cNvPr id="44" name="文字方塊 43">
                  <a:extLst>
                    <a:ext uri="{FF2B5EF4-FFF2-40B4-BE49-F238E27FC236}">
                      <a16:creationId xmlns:a16="http://schemas.microsoft.com/office/drawing/2014/main" id="{186C70F3-3733-4EAE-BD74-22C0AF09DA17}"/>
                    </a:ext>
                  </a:extLst>
                </p:cNvPr>
                <p:cNvSpPr txBox="1">
                  <a:spLocks noRot="1" noChangeAspect="1" noMove="1" noResize="1" noEditPoints="1" noAdjustHandles="1" noChangeArrowheads="1" noChangeShapeType="1" noTextEdit="1"/>
                </p:cNvSpPr>
                <p:nvPr/>
              </p:nvSpPr>
              <p:spPr>
                <a:xfrm>
                  <a:off x="10296060" y="3599514"/>
                  <a:ext cx="1009273" cy="430858"/>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0A3500C1-690E-4ECC-945B-2FAB6B0B3F59}"/>
                  </a:ext>
                </a:extLst>
              </p:cNvPr>
              <p:cNvSpPr txBox="1"/>
              <p:nvPr/>
            </p:nvSpPr>
            <p:spPr>
              <a:xfrm>
                <a:off x="11987206" y="698823"/>
                <a:ext cx="4286473" cy="6090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3958" i="1">
                              <a:latin typeface="Cambria Math" panose="02040503050406030204" pitchFamily="18" charset="0"/>
                            </a:rPr>
                          </m:ctrlPr>
                        </m:sSupPr>
                        <m:e>
                          <m:r>
                            <a:rPr lang="en-US" altLang="zh-TW" sz="3958" i="1">
                              <a:latin typeface="Cambria Math" panose="02040503050406030204" pitchFamily="18" charset="0"/>
                            </a:rPr>
                            <m:t>𝑓</m:t>
                          </m:r>
                        </m:e>
                        <m:sup>
                          <m:r>
                            <a:rPr lang="en-US" altLang="zh-TW" sz="3958" i="1">
                              <a:latin typeface="Cambria Math" panose="02040503050406030204" pitchFamily="18" charset="0"/>
                            </a:rPr>
                            <m:t>∗</m:t>
                          </m:r>
                        </m:sup>
                      </m:sSup>
                      <m:r>
                        <a:rPr lang="en-US" altLang="zh-TW" sz="3958" i="1">
                          <a:latin typeface="Cambria Math" panose="02040503050406030204" pitchFamily="18" charset="0"/>
                        </a:rPr>
                        <m:t>=</m:t>
                      </m:r>
                      <m:r>
                        <a:rPr lang="en-US" altLang="zh-TW" sz="3958" i="1">
                          <a:latin typeface="Cambria Math" panose="02040503050406030204" pitchFamily="18" charset="0"/>
                        </a:rPr>
                        <m:t>𝐹</m:t>
                      </m:r>
                      <m:d>
                        <m:dPr>
                          <m:ctrlPr>
                            <a:rPr lang="en-US" altLang="zh-TW" sz="3958" i="1">
                              <a:latin typeface="Cambria Math" panose="02040503050406030204" pitchFamily="18" charset="0"/>
                            </a:rPr>
                          </m:ctrlPr>
                        </m:dPr>
                        <m:e>
                          <m:sSub>
                            <m:sSubPr>
                              <m:ctrlPr>
                                <a:rPr lang="en-US" altLang="zh-TW" sz="3958" i="1">
                                  <a:latin typeface="Cambria Math" panose="02040503050406030204" pitchFamily="18" charset="0"/>
                                </a:rPr>
                              </m:ctrlPr>
                            </m:sSubPr>
                            <m:e>
                              <m:r>
                                <a:rPr lang="en-US" altLang="zh-TW" sz="3958" i="1">
                                  <a:latin typeface="Cambria Math" panose="02040503050406030204" pitchFamily="18" charset="0"/>
                                </a:rPr>
                                <m:t>𝐷</m:t>
                              </m:r>
                            </m:e>
                            <m:sub>
                              <m:r>
                                <a:rPr lang="en-US" altLang="zh-TW" sz="3958" i="1">
                                  <a:latin typeface="Cambria Math" panose="02040503050406030204" pitchFamily="18" charset="0"/>
                                </a:rPr>
                                <m:t>𝑡𝑟𝑎𝑖𝑛</m:t>
                              </m:r>
                            </m:sub>
                          </m:sSub>
                          <m:r>
                            <m:rPr>
                              <m:nor/>
                            </m:rPr>
                            <a:rPr lang="zh-TW" altLang="en-US" sz="3958" dirty="0"/>
                            <m:t> </m:t>
                          </m:r>
                        </m:e>
                      </m:d>
                    </m:oMath>
                  </m:oMathPara>
                </a14:m>
                <a:endParaRPr lang="zh-TW" altLang="en-US" sz="3958" dirty="0"/>
              </a:p>
            </p:txBody>
          </p:sp>
        </mc:Choice>
        <mc:Fallback xmlns="">
          <p:sp>
            <p:nvSpPr>
              <p:cNvPr id="24" name="文字方塊 23">
                <a:extLst>
                  <a:ext uri="{FF2B5EF4-FFF2-40B4-BE49-F238E27FC236}">
                    <a16:creationId xmlns:a16="http://schemas.microsoft.com/office/drawing/2014/main" id="{0A3500C1-690E-4ECC-945B-2FAB6B0B3F59}"/>
                  </a:ext>
                </a:extLst>
              </p:cNvPr>
              <p:cNvSpPr txBox="1">
                <a:spLocks noRot="1" noChangeAspect="1" noMove="1" noResize="1" noEditPoints="1" noAdjustHandles="1" noChangeArrowheads="1" noChangeShapeType="1" noTextEdit="1"/>
              </p:cNvSpPr>
              <p:nvPr/>
            </p:nvSpPr>
            <p:spPr>
              <a:xfrm>
                <a:off x="11987206" y="698823"/>
                <a:ext cx="4286473" cy="6090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9D240CFE-B3CF-42CB-8223-482909CD2A9A}"/>
                  </a:ext>
                </a:extLst>
              </p:cNvPr>
              <p:cNvSpPr txBox="1"/>
              <p:nvPr/>
            </p:nvSpPr>
            <p:spPr>
              <a:xfrm>
                <a:off x="11873477" y="1592938"/>
                <a:ext cx="5227433" cy="1310487"/>
              </a:xfrm>
              <a:prstGeom prst="rect">
                <a:avLst/>
              </a:prstGeom>
              <a:noFill/>
            </p:spPr>
            <p:txBody>
              <a:bodyPr wrap="square" rtlCol="0">
                <a:spAutoFit/>
              </a:bodyPr>
              <a:lstStyle/>
              <a:p>
                <a:r>
                  <a:rPr lang="en-US" altLang="zh-TW" sz="3958" dirty="0"/>
                  <a:t>Can machine find </a:t>
                </a:r>
                <a14:m>
                  <m:oMath xmlns:m="http://schemas.openxmlformats.org/officeDocument/2006/math">
                    <m:r>
                      <a:rPr lang="en-US" altLang="zh-TW" sz="3958" i="1">
                        <a:latin typeface="Cambria Math" panose="02040503050406030204" pitchFamily="18" charset="0"/>
                      </a:rPr>
                      <m:t>𝐹</m:t>
                    </m:r>
                  </m:oMath>
                </a14:m>
                <a:r>
                  <a:rPr lang="zh-TW" altLang="en-US" sz="3958" dirty="0"/>
                  <a:t> </a:t>
                </a:r>
                <a:r>
                  <a:rPr lang="en-US" altLang="zh-TW" sz="3958" dirty="0"/>
                  <a:t>from data?</a:t>
                </a:r>
                <a:endParaRPr lang="zh-TW" altLang="en-US" sz="3958" dirty="0"/>
              </a:p>
            </p:txBody>
          </p:sp>
        </mc:Choice>
        <mc:Fallback xmlns="">
          <p:sp>
            <p:nvSpPr>
              <p:cNvPr id="25" name="文字方塊 24">
                <a:extLst>
                  <a:ext uri="{FF2B5EF4-FFF2-40B4-BE49-F238E27FC236}">
                    <a16:creationId xmlns:a16="http://schemas.microsoft.com/office/drawing/2014/main" id="{9D240CFE-B3CF-42CB-8223-482909CD2A9A}"/>
                  </a:ext>
                </a:extLst>
              </p:cNvPr>
              <p:cNvSpPr txBox="1">
                <a:spLocks noRot="1" noChangeAspect="1" noMove="1" noResize="1" noEditPoints="1" noAdjustHandles="1" noChangeArrowheads="1" noChangeShapeType="1" noTextEdit="1"/>
              </p:cNvSpPr>
              <p:nvPr/>
            </p:nvSpPr>
            <p:spPr>
              <a:xfrm>
                <a:off x="11873477" y="1592938"/>
                <a:ext cx="5227433" cy="1310487"/>
              </a:xfrm>
              <a:prstGeom prst="rect">
                <a:avLst/>
              </a:prstGeom>
              <a:blipFill>
                <a:blip r:embed="rId11"/>
                <a:stretch>
                  <a:fillRect l="-4084" t="-7442" b="-18605"/>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CFB45CBB-C3C7-4B73-8E30-A55582DFF4ED}"/>
              </a:ext>
            </a:extLst>
          </p:cNvPr>
          <p:cNvSpPr/>
          <p:nvPr/>
        </p:nvSpPr>
        <p:spPr>
          <a:xfrm>
            <a:off x="9935963" y="9885664"/>
            <a:ext cx="1731028" cy="9748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968"/>
          </a:p>
        </p:txBody>
      </p:sp>
      <p:sp>
        <p:nvSpPr>
          <p:cNvPr id="38" name="矩形 37">
            <a:extLst>
              <a:ext uri="{FF2B5EF4-FFF2-40B4-BE49-F238E27FC236}">
                <a16:creationId xmlns:a16="http://schemas.microsoft.com/office/drawing/2014/main" id="{A5829FED-C4A5-47B8-9A19-831BD1D84A3B}"/>
              </a:ext>
            </a:extLst>
          </p:cNvPr>
          <p:cNvSpPr/>
          <p:nvPr/>
        </p:nvSpPr>
        <p:spPr>
          <a:xfrm>
            <a:off x="13189839" y="5136663"/>
            <a:ext cx="1589434" cy="1575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968"/>
          </a:p>
        </p:txBody>
      </p:sp>
    </p:spTree>
    <p:extLst>
      <p:ext uri="{BB962C8B-B14F-4D97-AF65-F5344CB8AC3E}">
        <p14:creationId xmlns:p14="http://schemas.microsoft.com/office/powerpoint/2010/main" val="26054711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3" grpId="0" animBg="1"/>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0" y="36576"/>
            <a:ext cx="7176329" cy="1154162"/>
          </a:xfrm>
        </p:spPr>
        <p:txBody>
          <a:bodyPr/>
          <a:lstStyle/>
          <a:p>
            <a:r>
              <a:rPr lang="en-US" altLang="zh-CN" dirty="0"/>
              <a:t>RESULT</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30</a:t>
            </a:fld>
            <a:endParaRPr sz="2300" dirty="0">
              <a:latin typeface="Gill Sans MT"/>
              <a:cs typeface="Gill Sans MT"/>
            </a:endParaRPr>
          </a:p>
        </p:txBody>
      </p:sp>
      <p:pic>
        <p:nvPicPr>
          <p:cNvPr id="4" name="图片 3">
            <a:extLst>
              <a:ext uri="{FF2B5EF4-FFF2-40B4-BE49-F238E27FC236}">
                <a16:creationId xmlns:a16="http://schemas.microsoft.com/office/drawing/2014/main" id="{A7CDC5B7-E0DA-40E1-BBFF-8B37DE111DD7}"/>
              </a:ext>
            </a:extLst>
          </p:cNvPr>
          <p:cNvPicPr>
            <a:picLocks noChangeAspect="1"/>
          </p:cNvPicPr>
          <p:nvPr/>
        </p:nvPicPr>
        <p:blipFill>
          <a:blip r:embed="rId3"/>
          <a:stretch>
            <a:fillRect/>
          </a:stretch>
        </p:blipFill>
        <p:spPr>
          <a:xfrm>
            <a:off x="3346450" y="2301875"/>
            <a:ext cx="15755877" cy="7696200"/>
          </a:xfrm>
          <a:prstGeom prst="rect">
            <a:avLst/>
          </a:prstGeom>
        </p:spPr>
      </p:pic>
    </p:spTree>
    <p:extLst>
      <p:ext uri="{BB962C8B-B14F-4D97-AF65-F5344CB8AC3E}">
        <p14:creationId xmlns:p14="http://schemas.microsoft.com/office/powerpoint/2010/main" val="2146230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0" y="36576"/>
            <a:ext cx="7176329" cy="1154162"/>
          </a:xfrm>
        </p:spPr>
        <p:txBody>
          <a:bodyPr/>
          <a:lstStyle/>
          <a:p>
            <a:r>
              <a:rPr lang="en-US" altLang="zh-CN" dirty="0"/>
              <a:t>RESULT</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31</a:t>
            </a:fld>
            <a:endParaRPr sz="2300" dirty="0">
              <a:latin typeface="Gill Sans MT"/>
              <a:cs typeface="Gill Sans MT"/>
            </a:endParaRPr>
          </a:p>
        </p:txBody>
      </p:sp>
      <p:pic>
        <p:nvPicPr>
          <p:cNvPr id="3" name="图片 2">
            <a:extLst>
              <a:ext uri="{FF2B5EF4-FFF2-40B4-BE49-F238E27FC236}">
                <a16:creationId xmlns:a16="http://schemas.microsoft.com/office/drawing/2014/main" id="{0E36A99F-4464-4737-85C8-2A0752295D7F}"/>
              </a:ext>
            </a:extLst>
          </p:cNvPr>
          <p:cNvPicPr>
            <a:picLocks noChangeAspect="1"/>
          </p:cNvPicPr>
          <p:nvPr/>
        </p:nvPicPr>
        <p:blipFill>
          <a:blip r:embed="rId3"/>
          <a:stretch>
            <a:fillRect/>
          </a:stretch>
        </p:blipFill>
        <p:spPr>
          <a:xfrm>
            <a:off x="1212850" y="1276709"/>
            <a:ext cx="18286567" cy="8755931"/>
          </a:xfrm>
          <a:prstGeom prst="rect">
            <a:avLst/>
          </a:prstGeom>
        </p:spPr>
      </p:pic>
    </p:spTree>
    <p:extLst>
      <p:ext uri="{BB962C8B-B14F-4D97-AF65-F5344CB8AC3E}">
        <p14:creationId xmlns:p14="http://schemas.microsoft.com/office/powerpoint/2010/main" val="2671756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a:t>
            </a:r>
            <a:r>
              <a:rPr lang="en-US" altLang="zh-CN" sz="5400" dirty="0" err="1">
                <a:solidFill>
                  <a:schemeClr val="tx1"/>
                </a:solidFill>
                <a:latin typeface="Gill Sans MT" panose="020B0502020104020203" pitchFamily="34" charset="0"/>
              </a:rPr>
              <a:t>NeurIPS</a:t>
            </a:r>
            <a:r>
              <a:rPr lang="en-US" altLang="zh-CN" sz="5400" dirty="0">
                <a:solidFill>
                  <a:schemeClr val="tx1"/>
                </a:solidFill>
                <a:latin typeface="Gill Sans MT" panose="020B0502020104020203" pitchFamily="34" charset="0"/>
              </a:rPr>
              <a:t> 2020] </a:t>
            </a:r>
            <a:r>
              <a:rPr lang="en-US" altLang="zh-CN" sz="5400" dirty="0" err="1">
                <a:solidFill>
                  <a:schemeClr val="tx1"/>
                </a:solidFill>
                <a:latin typeface="Gill Sans MT" panose="020B0502020104020203" pitchFamily="34" charset="0"/>
              </a:rPr>
              <a:t>Adversarially</a:t>
            </a:r>
            <a:r>
              <a:rPr lang="en-US" altLang="zh-CN" sz="5400" dirty="0">
                <a:solidFill>
                  <a:schemeClr val="tx1"/>
                </a:solidFill>
                <a:latin typeface="Gill Sans MT" panose="020B0502020104020203" pitchFamily="34" charset="0"/>
              </a:rPr>
              <a:t> Robust Few-Shot Learning: A Meta-Learning Approach</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32</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0F6ECF0-8861-4E15-9A3C-AB76733EB86F}"/>
              </a:ext>
            </a:extLst>
          </p:cNvPr>
          <p:cNvPicPr>
            <a:picLocks noChangeAspect="1"/>
          </p:cNvPicPr>
          <p:nvPr/>
        </p:nvPicPr>
        <p:blipFill>
          <a:blip r:embed="rId3"/>
          <a:stretch>
            <a:fillRect/>
          </a:stretch>
        </p:blipFill>
        <p:spPr>
          <a:xfrm>
            <a:off x="3021768" y="6191264"/>
            <a:ext cx="14060564" cy="1890109"/>
          </a:xfrm>
          <a:prstGeom prst="rect">
            <a:avLst/>
          </a:prstGeom>
        </p:spPr>
      </p:pic>
    </p:spTree>
    <p:extLst>
      <p:ext uri="{BB962C8B-B14F-4D97-AF65-F5344CB8AC3E}">
        <p14:creationId xmlns:p14="http://schemas.microsoft.com/office/powerpoint/2010/main" val="1469308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Motivation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33</a:t>
            </a:fld>
            <a:endParaRPr sz="2300" dirty="0">
              <a:latin typeface="Gill Sans MT"/>
              <a:cs typeface="Gill Sans MT"/>
            </a:endParaRPr>
          </a:p>
        </p:txBody>
      </p:sp>
      <p:pic>
        <p:nvPicPr>
          <p:cNvPr id="7" name="图片 6">
            <a:extLst>
              <a:ext uri="{FF2B5EF4-FFF2-40B4-BE49-F238E27FC236}">
                <a16:creationId xmlns:a16="http://schemas.microsoft.com/office/drawing/2014/main" id="{800549DA-D288-45B6-AD6B-2C3D93BFD444}"/>
              </a:ext>
            </a:extLst>
          </p:cNvPr>
          <p:cNvPicPr>
            <a:picLocks noChangeAspect="1"/>
          </p:cNvPicPr>
          <p:nvPr/>
        </p:nvPicPr>
        <p:blipFill>
          <a:blip r:embed="rId3"/>
          <a:stretch>
            <a:fillRect/>
          </a:stretch>
        </p:blipFill>
        <p:spPr>
          <a:xfrm>
            <a:off x="603250" y="4764560"/>
            <a:ext cx="18669000" cy="5702480"/>
          </a:xfrm>
          <a:prstGeom prst="rect">
            <a:avLst/>
          </a:prstGeom>
        </p:spPr>
      </p:pic>
      <p:sp>
        <p:nvSpPr>
          <p:cNvPr id="8" name="文本框 7">
            <a:extLst>
              <a:ext uri="{FF2B5EF4-FFF2-40B4-BE49-F238E27FC236}">
                <a16:creationId xmlns:a16="http://schemas.microsoft.com/office/drawing/2014/main" id="{FC78C5BD-B4AB-416D-AE1B-8012EA622F21}"/>
              </a:ext>
            </a:extLst>
          </p:cNvPr>
          <p:cNvSpPr txBox="1"/>
          <p:nvPr/>
        </p:nvSpPr>
        <p:spPr>
          <a:xfrm>
            <a:off x="603250" y="1463350"/>
            <a:ext cx="11728706"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ADML:</a:t>
            </a:r>
          </a:p>
          <a:p>
            <a:pPr marL="1200150" lvl="1" indent="-742950">
              <a:lnSpc>
                <a:spcPct val="150000"/>
              </a:lnSpc>
              <a:buClr>
                <a:srgbClr val="0000FF"/>
              </a:buClr>
              <a:buFont typeface="Wingdings" panose="05000000000000000000" pitchFamily="2" charset="2"/>
              <a:buChar char="l"/>
            </a:pPr>
            <a:r>
              <a:rPr lang="en-US" altLang="zh-CN" sz="4400" i="1" dirty="0">
                <a:latin typeface="Gill Sans MT" panose="020B0502020104020203" pitchFamily="34" charset="0"/>
              </a:rPr>
              <a:t>Only for MAML and computationally expensive</a:t>
            </a:r>
          </a:p>
          <a:p>
            <a:pPr marL="1200150" lvl="1" indent="-742950">
              <a:lnSpc>
                <a:spcPct val="150000"/>
              </a:lnSpc>
              <a:buClr>
                <a:srgbClr val="0000FF"/>
              </a:buClr>
              <a:buFont typeface="Wingdings" panose="05000000000000000000" pitchFamily="2" charset="2"/>
              <a:buChar char="l"/>
            </a:pPr>
            <a:r>
              <a:rPr lang="en-US" altLang="zh-CN" sz="4400" i="1" dirty="0">
                <a:latin typeface="Gill Sans MT" panose="020B0502020104020203" pitchFamily="34" charset="0"/>
              </a:rPr>
              <a:t>Far from state-of-the-art</a:t>
            </a:r>
          </a:p>
        </p:txBody>
      </p:sp>
    </p:spTree>
    <p:extLst>
      <p:ext uri="{BB962C8B-B14F-4D97-AF65-F5344CB8AC3E}">
        <p14:creationId xmlns:p14="http://schemas.microsoft.com/office/powerpoint/2010/main" val="2671991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Motivation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34</a:t>
            </a:fld>
            <a:endParaRPr sz="2300" dirty="0">
              <a:latin typeface="Gill Sans MT"/>
              <a:cs typeface="Gill Sans MT"/>
            </a:endParaRPr>
          </a:p>
        </p:txBody>
      </p:sp>
      <p:sp>
        <p:nvSpPr>
          <p:cNvPr id="8" name="文本框 7">
            <a:extLst>
              <a:ext uri="{FF2B5EF4-FFF2-40B4-BE49-F238E27FC236}">
                <a16:creationId xmlns:a16="http://schemas.microsoft.com/office/drawing/2014/main" id="{FC78C5BD-B4AB-416D-AE1B-8012EA622F21}"/>
              </a:ext>
            </a:extLst>
          </p:cNvPr>
          <p:cNvSpPr txBox="1"/>
          <p:nvPr/>
        </p:nvSpPr>
        <p:spPr>
          <a:xfrm>
            <a:off x="603250" y="1463350"/>
            <a:ext cx="16154400" cy="1996957"/>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Unable to resist the attack</a:t>
            </a:r>
          </a:p>
          <a:p>
            <a:pPr marL="742950" indent="-742950">
              <a:lnSpc>
                <a:spcPct val="150000"/>
              </a:lnSpc>
              <a:buClr>
                <a:srgbClr val="0000FF"/>
              </a:buClr>
              <a:buFont typeface="Wingdings" panose="05000000000000000000" pitchFamily="2" charset="2"/>
              <a:buChar char="l"/>
            </a:pPr>
            <a:r>
              <a:rPr lang="en-US" altLang="zh-CN" sz="4400" dirty="0" err="1">
                <a:latin typeface="Gill Sans MT" panose="020B0502020104020203" pitchFamily="34" charset="0"/>
              </a:rPr>
              <a:t>MetaOptNet</a:t>
            </a:r>
            <a:r>
              <a:rPr lang="en-US" altLang="zh-CN" sz="4400" dirty="0">
                <a:latin typeface="Gill Sans MT" panose="020B0502020104020203" pitchFamily="34" charset="0"/>
              </a:rPr>
              <a:t> uses SVM for fine-tuning(wide margins property</a:t>
            </a:r>
          </a:p>
        </p:txBody>
      </p:sp>
      <p:pic>
        <p:nvPicPr>
          <p:cNvPr id="5" name="图片 4">
            <a:extLst>
              <a:ext uri="{FF2B5EF4-FFF2-40B4-BE49-F238E27FC236}">
                <a16:creationId xmlns:a16="http://schemas.microsoft.com/office/drawing/2014/main" id="{46F2F446-6EC0-4DEB-9637-D1A99E8287A1}"/>
              </a:ext>
            </a:extLst>
          </p:cNvPr>
          <p:cNvPicPr>
            <a:picLocks noChangeAspect="1"/>
          </p:cNvPicPr>
          <p:nvPr/>
        </p:nvPicPr>
        <p:blipFill>
          <a:blip r:embed="rId3"/>
          <a:stretch>
            <a:fillRect/>
          </a:stretch>
        </p:blipFill>
        <p:spPr>
          <a:xfrm>
            <a:off x="298450" y="4740275"/>
            <a:ext cx="18940405" cy="4467076"/>
          </a:xfrm>
          <a:prstGeom prst="rect">
            <a:avLst/>
          </a:prstGeom>
        </p:spPr>
      </p:pic>
    </p:spTree>
    <p:extLst>
      <p:ext uri="{BB962C8B-B14F-4D97-AF65-F5344CB8AC3E}">
        <p14:creationId xmlns:p14="http://schemas.microsoft.com/office/powerpoint/2010/main" val="891659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Motivation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35</a:t>
            </a:fld>
            <a:endParaRPr sz="2300" dirty="0">
              <a:latin typeface="Gill Sans MT"/>
              <a:cs typeface="Gill Sans MT"/>
            </a:endParaRPr>
          </a:p>
        </p:txBody>
      </p:sp>
      <p:sp>
        <p:nvSpPr>
          <p:cNvPr id="8" name="文本框 7">
            <a:extLst>
              <a:ext uri="{FF2B5EF4-FFF2-40B4-BE49-F238E27FC236}">
                <a16:creationId xmlns:a16="http://schemas.microsoft.com/office/drawing/2014/main" id="{FC78C5BD-B4AB-416D-AE1B-8012EA622F21}"/>
              </a:ext>
            </a:extLst>
          </p:cNvPr>
          <p:cNvSpPr txBox="1"/>
          <p:nvPr/>
        </p:nvSpPr>
        <p:spPr>
          <a:xfrm>
            <a:off x="679450" y="1463350"/>
            <a:ext cx="16154400"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Fine-tuning methods is insufficient for robust performance.</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Naturally trained MAML model</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Perform adversarial training during fine-tuning</a:t>
            </a:r>
          </a:p>
        </p:txBody>
      </p:sp>
      <p:pic>
        <p:nvPicPr>
          <p:cNvPr id="7" name="图片 6">
            <a:extLst>
              <a:ext uri="{FF2B5EF4-FFF2-40B4-BE49-F238E27FC236}">
                <a16:creationId xmlns:a16="http://schemas.microsoft.com/office/drawing/2014/main" id="{2D2046F4-2E31-4623-96BB-C3212CCB00AD}"/>
              </a:ext>
            </a:extLst>
          </p:cNvPr>
          <p:cNvPicPr>
            <a:picLocks noChangeAspect="1"/>
          </p:cNvPicPr>
          <p:nvPr/>
        </p:nvPicPr>
        <p:blipFill rotWithShape="1">
          <a:blip r:embed="rId3"/>
          <a:srcRect t="1887"/>
          <a:stretch/>
        </p:blipFill>
        <p:spPr>
          <a:xfrm>
            <a:off x="1822450" y="5540122"/>
            <a:ext cx="16136620" cy="4305878"/>
          </a:xfrm>
          <a:prstGeom prst="rect">
            <a:avLst/>
          </a:prstGeom>
        </p:spPr>
      </p:pic>
    </p:spTree>
    <p:extLst>
      <p:ext uri="{BB962C8B-B14F-4D97-AF65-F5344CB8AC3E}">
        <p14:creationId xmlns:p14="http://schemas.microsoft.com/office/powerpoint/2010/main" val="3133986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711285" y="635"/>
            <a:ext cx="10681529" cy="1503299"/>
          </a:xfrm>
        </p:spPr>
        <p:txBody>
          <a:bodyPr/>
          <a:lstStyle/>
          <a:p>
            <a:r>
              <a:rPr lang="en-US" altLang="zh-CN" dirty="0"/>
              <a:t>Meta learning introduction</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36</a:t>
            </a:fld>
            <a:endParaRPr sz="2300" dirty="0">
              <a:latin typeface="Gill Sans MT"/>
              <a:cs typeface="Gill Sans MT"/>
            </a:endParaRPr>
          </a:p>
        </p:txBody>
      </p:sp>
      <p:pic>
        <p:nvPicPr>
          <p:cNvPr id="3" name="图片 2">
            <a:extLst>
              <a:ext uri="{FF2B5EF4-FFF2-40B4-BE49-F238E27FC236}">
                <a16:creationId xmlns:a16="http://schemas.microsoft.com/office/drawing/2014/main" id="{1B44DC69-B570-43BB-8AF6-4DA4237F72A9}"/>
              </a:ext>
            </a:extLst>
          </p:cNvPr>
          <p:cNvPicPr>
            <a:picLocks noChangeAspect="1"/>
          </p:cNvPicPr>
          <p:nvPr/>
        </p:nvPicPr>
        <p:blipFill>
          <a:blip r:embed="rId3"/>
          <a:stretch>
            <a:fillRect/>
          </a:stretch>
        </p:blipFill>
        <p:spPr>
          <a:xfrm>
            <a:off x="374650" y="2222659"/>
            <a:ext cx="19053215" cy="7358366"/>
          </a:xfrm>
          <a:prstGeom prst="rect">
            <a:avLst/>
          </a:prstGeom>
        </p:spPr>
      </p:pic>
    </p:spTree>
    <p:extLst>
      <p:ext uri="{BB962C8B-B14F-4D97-AF65-F5344CB8AC3E}">
        <p14:creationId xmlns:p14="http://schemas.microsoft.com/office/powerpoint/2010/main" val="3601171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0" y="36576"/>
            <a:ext cx="10833930" cy="1291577"/>
          </a:xfrm>
        </p:spPr>
        <p:txBody>
          <a:bodyPr/>
          <a:lstStyle/>
          <a:p>
            <a:r>
              <a:rPr lang="en-US" altLang="zh-CN" dirty="0"/>
              <a:t>Our algorithm</a:t>
            </a:r>
            <a:br>
              <a:rPr lang="en-US" altLang="zh-CN" dirty="0"/>
            </a:b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37</a:t>
            </a:fld>
            <a:endParaRPr sz="2300" dirty="0">
              <a:latin typeface="Gill Sans MT"/>
              <a:cs typeface="Gill Sans MT"/>
            </a:endParaRPr>
          </a:p>
        </p:txBody>
      </p:sp>
      <p:pic>
        <p:nvPicPr>
          <p:cNvPr id="5" name="图片 4">
            <a:extLst>
              <a:ext uri="{FF2B5EF4-FFF2-40B4-BE49-F238E27FC236}">
                <a16:creationId xmlns:a16="http://schemas.microsoft.com/office/drawing/2014/main" id="{B8ED5E52-5E05-4993-B5EB-519930B31B48}"/>
              </a:ext>
            </a:extLst>
          </p:cNvPr>
          <p:cNvPicPr>
            <a:picLocks noChangeAspect="1"/>
          </p:cNvPicPr>
          <p:nvPr/>
        </p:nvPicPr>
        <p:blipFill>
          <a:blip r:embed="rId3"/>
          <a:stretch>
            <a:fillRect/>
          </a:stretch>
        </p:blipFill>
        <p:spPr>
          <a:xfrm>
            <a:off x="1746250" y="2716994"/>
            <a:ext cx="17528908" cy="7610189"/>
          </a:xfrm>
          <a:prstGeom prst="rect">
            <a:avLst/>
          </a:prstGeom>
        </p:spPr>
      </p:pic>
      <p:sp>
        <p:nvSpPr>
          <p:cNvPr id="3" name="矩形 2">
            <a:extLst>
              <a:ext uri="{FF2B5EF4-FFF2-40B4-BE49-F238E27FC236}">
                <a16:creationId xmlns:a16="http://schemas.microsoft.com/office/drawing/2014/main" id="{83A92A03-3850-4716-943A-8E48B1340C99}"/>
              </a:ext>
            </a:extLst>
          </p:cNvPr>
          <p:cNvSpPr/>
          <p:nvPr/>
        </p:nvSpPr>
        <p:spPr>
          <a:xfrm>
            <a:off x="2889250" y="6645275"/>
            <a:ext cx="15925800" cy="1447800"/>
          </a:xfrm>
          <a:prstGeom prst="rect">
            <a:avLst/>
          </a:prstGeom>
          <a:solidFill>
            <a:srgbClr val="FF99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229A94C-F2D3-4B3E-BD9D-7F1FDB47C6DC}"/>
              </a:ext>
            </a:extLst>
          </p:cNvPr>
          <p:cNvSpPr txBox="1"/>
          <p:nvPr/>
        </p:nvSpPr>
        <p:spPr>
          <a:xfrm>
            <a:off x="679450" y="1463350"/>
            <a:ext cx="16154400"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Query attack</a:t>
            </a:r>
            <a:endParaRPr lang="en-US" altLang="zh-CN" sz="4400" dirty="0">
              <a:solidFill>
                <a:srgbClr val="0000FF"/>
              </a:solidFill>
              <a:latin typeface="Gill Sans MT" panose="020B0502020104020203" pitchFamily="34" charset="0"/>
            </a:endParaRPr>
          </a:p>
        </p:txBody>
      </p:sp>
    </p:spTree>
    <p:extLst>
      <p:ext uri="{BB962C8B-B14F-4D97-AF65-F5344CB8AC3E}">
        <p14:creationId xmlns:p14="http://schemas.microsoft.com/office/powerpoint/2010/main" val="6096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0" y="36576"/>
            <a:ext cx="10833930" cy="3462486"/>
          </a:xfrm>
        </p:spPr>
        <p:txBody>
          <a:bodyPr/>
          <a:lstStyle/>
          <a:p>
            <a:r>
              <a:rPr lang="en-US" altLang="zh-CN" dirty="0"/>
              <a:t>Result</a:t>
            </a:r>
            <a:br>
              <a:rPr lang="en-US" altLang="zh-CN" dirty="0"/>
            </a:br>
            <a:br>
              <a:rPr lang="en-US" altLang="zh-CN" dirty="0"/>
            </a:b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38</a:t>
            </a:fld>
            <a:endParaRPr sz="2300" dirty="0">
              <a:latin typeface="Gill Sans MT"/>
              <a:cs typeface="Gill Sans MT"/>
            </a:endParaRPr>
          </a:p>
        </p:txBody>
      </p:sp>
      <p:pic>
        <p:nvPicPr>
          <p:cNvPr id="3" name="图片 2">
            <a:extLst>
              <a:ext uri="{FF2B5EF4-FFF2-40B4-BE49-F238E27FC236}">
                <a16:creationId xmlns:a16="http://schemas.microsoft.com/office/drawing/2014/main" id="{C461B53C-9400-4B3E-BE0C-36C3A60396D3}"/>
              </a:ext>
            </a:extLst>
          </p:cNvPr>
          <p:cNvPicPr>
            <a:picLocks noChangeAspect="1"/>
          </p:cNvPicPr>
          <p:nvPr/>
        </p:nvPicPr>
        <p:blipFill>
          <a:blip r:embed="rId3"/>
          <a:stretch>
            <a:fillRect/>
          </a:stretch>
        </p:blipFill>
        <p:spPr>
          <a:xfrm>
            <a:off x="1632966" y="1759440"/>
            <a:ext cx="15964570" cy="8026386"/>
          </a:xfrm>
          <a:prstGeom prst="rect">
            <a:avLst/>
          </a:prstGeom>
        </p:spPr>
      </p:pic>
    </p:spTree>
    <p:extLst>
      <p:ext uri="{BB962C8B-B14F-4D97-AF65-F5344CB8AC3E}">
        <p14:creationId xmlns:p14="http://schemas.microsoft.com/office/powerpoint/2010/main" val="2438009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0" y="36576"/>
            <a:ext cx="10833930" cy="3462486"/>
          </a:xfrm>
        </p:spPr>
        <p:txBody>
          <a:bodyPr/>
          <a:lstStyle/>
          <a:p>
            <a:r>
              <a:rPr lang="en-US" altLang="zh-CN" dirty="0"/>
              <a:t>Result</a:t>
            </a:r>
            <a:br>
              <a:rPr lang="en-US" altLang="zh-CN" dirty="0"/>
            </a:br>
            <a:br>
              <a:rPr lang="en-US" altLang="zh-CN" dirty="0"/>
            </a:b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39</a:t>
            </a:fld>
            <a:endParaRPr sz="2300" dirty="0">
              <a:latin typeface="Gill Sans MT"/>
              <a:cs typeface="Gill Sans MT"/>
            </a:endParaRPr>
          </a:p>
        </p:txBody>
      </p:sp>
      <p:pic>
        <p:nvPicPr>
          <p:cNvPr id="5" name="图片 4">
            <a:extLst>
              <a:ext uri="{FF2B5EF4-FFF2-40B4-BE49-F238E27FC236}">
                <a16:creationId xmlns:a16="http://schemas.microsoft.com/office/drawing/2014/main" id="{D8414EEC-BBCC-4104-8CA6-5112E2967C30}"/>
              </a:ext>
            </a:extLst>
          </p:cNvPr>
          <p:cNvPicPr>
            <a:picLocks noChangeAspect="1"/>
          </p:cNvPicPr>
          <p:nvPr/>
        </p:nvPicPr>
        <p:blipFill>
          <a:blip r:embed="rId3"/>
          <a:stretch>
            <a:fillRect/>
          </a:stretch>
        </p:blipFill>
        <p:spPr>
          <a:xfrm>
            <a:off x="222250" y="3216275"/>
            <a:ext cx="19329805" cy="5822449"/>
          </a:xfrm>
          <a:prstGeom prst="rect">
            <a:avLst/>
          </a:prstGeom>
        </p:spPr>
      </p:pic>
      <p:sp>
        <p:nvSpPr>
          <p:cNvPr id="8" name="文本框 7">
            <a:extLst>
              <a:ext uri="{FF2B5EF4-FFF2-40B4-BE49-F238E27FC236}">
                <a16:creationId xmlns:a16="http://schemas.microsoft.com/office/drawing/2014/main" id="{A5457ABB-8A44-43AD-9ABD-FED7829FF8A9}"/>
              </a:ext>
            </a:extLst>
          </p:cNvPr>
          <p:cNvSpPr txBox="1"/>
          <p:nvPr/>
        </p:nvSpPr>
        <p:spPr>
          <a:xfrm>
            <a:off x="679450" y="1463350"/>
            <a:ext cx="16154400" cy="131459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transfer learning </a:t>
            </a:r>
            <a:r>
              <a:rPr lang="en-US" altLang="zh-CN" sz="6000" i="1" dirty="0">
                <a:solidFill>
                  <a:srgbClr val="FF0000"/>
                </a:solidFill>
                <a:latin typeface="Gill Sans MT" panose="020B0502020104020203" pitchFamily="34" charset="0"/>
              </a:rPr>
              <a:t>vs</a:t>
            </a:r>
            <a:r>
              <a:rPr lang="en-US" altLang="zh-CN" sz="4400" dirty="0">
                <a:latin typeface="Gill Sans MT" panose="020B0502020104020203" pitchFamily="34" charset="0"/>
              </a:rPr>
              <a:t> meta-learning with a </a:t>
            </a:r>
            <a:r>
              <a:rPr lang="en-US" altLang="zh-CN" sz="4400" dirty="0">
                <a:solidFill>
                  <a:srgbClr val="0000FF"/>
                </a:solidFill>
                <a:latin typeface="Gill Sans MT" panose="020B0502020104020203" pitchFamily="34" charset="0"/>
              </a:rPr>
              <a:t>robust feature extractor</a:t>
            </a:r>
          </a:p>
        </p:txBody>
      </p:sp>
    </p:spTree>
    <p:extLst>
      <p:ext uri="{BB962C8B-B14F-4D97-AF65-F5344CB8AC3E}">
        <p14:creationId xmlns:p14="http://schemas.microsoft.com/office/powerpoint/2010/main" val="2834607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E6C4BB57-A5D2-4C5D-A65F-BF02FF879782}"/>
              </a:ext>
            </a:extLst>
          </p:cNvPr>
          <p:cNvSpPr/>
          <p:nvPr/>
        </p:nvSpPr>
        <p:spPr>
          <a:xfrm>
            <a:off x="3057008" y="3938365"/>
            <a:ext cx="13497892" cy="45227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968"/>
          </a:p>
        </p:txBody>
      </p:sp>
      <p:sp>
        <p:nvSpPr>
          <p:cNvPr id="2" name="標題 1">
            <a:extLst>
              <a:ext uri="{FF2B5EF4-FFF2-40B4-BE49-F238E27FC236}">
                <a16:creationId xmlns:a16="http://schemas.microsoft.com/office/drawing/2014/main" id="{AB4EB59D-851D-443C-98C1-4526990AE653}"/>
              </a:ext>
            </a:extLst>
          </p:cNvPr>
          <p:cNvSpPr>
            <a:spLocks noGrp="1"/>
          </p:cNvSpPr>
          <p:nvPr>
            <p:ph type="title"/>
          </p:nvPr>
        </p:nvSpPr>
        <p:spPr>
          <a:xfrm>
            <a:off x="3549174" y="602120"/>
            <a:ext cx="13005753" cy="2185952"/>
          </a:xfrm>
        </p:spPr>
        <p:txBody>
          <a:bodyPr/>
          <a:lstStyle/>
          <a:p>
            <a:r>
              <a:rPr lang="en-US" altLang="zh-TW" dirty="0"/>
              <a:t>Meta Learning</a:t>
            </a:r>
            <a:endParaRPr lang="zh-TW" altLang="en-US" dirty="0"/>
          </a:p>
        </p:txBody>
      </p:sp>
      <p:sp>
        <p:nvSpPr>
          <p:cNvPr id="3" name="內容版面配置區 2">
            <a:extLst>
              <a:ext uri="{FF2B5EF4-FFF2-40B4-BE49-F238E27FC236}">
                <a16:creationId xmlns:a16="http://schemas.microsoft.com/office/drawing/2014/main" id="{283C1CBE-AB76-4255-B7EA-F479D7E9EAC0}"/>
              </a:ext>
            </a:extLst>
          </p:cNvPr>
          <p:cNvSpPr>
            <a:spLocks noGrp="1"/>
          </p:cNvSpPr>
          <p:nvPr>
            <p:ph idx="1"/>
          </p:nvPr>
        </p:nvSpPr>
        <p:spPr>
          <a:xfrm>
            <a:off x="3549174" y="3010591"/>
            <a:ext cx="13005753" cy="7175679"/>
          </a:xfrm>
        </p:spPr>
        <p:txBody>
          <a:bodyPr/>
          <a:lstStyle/>
          <a:p>
            <a:r>
              <a:rPr lang="en-US" altLang="zh-TW" dirty="0"/>
              <a:t>Define a set of learning algorithm </a:t>
            </a:r>
            <a:endParaRPr lang="zh-TW" altLang="en-US"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12C30E52-9D9B-4196-BA88-DC63EB931A90}"/>
                  </a:ext>
                </a:extLst>
              </p:cNvPr>
              <p:cNvSpPr txBox="1"/>
              <p:nvPr/>
            </p:nvSpPr>
            <p:spPr>
              <a:xfrm>
                <a:off x="6962923" y="4387740"/>
                <a:ext cx="661463" cy="609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3958" i="1">
                              <a:latin typeface="Cambria Math" panose="02040503050406030204" pitchFamily="18" charset="0"/>
                            </a:rPr>
                          </m:ctrlPr>
                        </m:sSupPr>
                        <m:e>
                          <m:r>
                            <a:rPr lang="zh-TW" altLang="en-US" sz="3958" i="1">
                              <a:latin typeface="Cambria Math" panose="02040503050406030204" pitchFamily="18" charset="0"/>
                            </a:rPr>
                            <m:t>𝜃</m:t>
                          </m:r>
                        </m:e>
                        <m:sup>
                          <m:r>
                            <a:rPr lang="en-US" altLang="zh-TW" sz="3958" i="1">
                              <a:latin typeface="Cambria Math" panose="02040503050406030204" pitchFamily="18" charset="0"/>
                            </a:rPr>
                            <m:t>0</m:t>
                          </m:r>
                        </m:sup>
                      </m:sSup>
                    </m:oMath>
                  </m:oMathPara>
                </a14:m>
                <a:endParaRPr lang="zh-TW" altLang="en-US" sz="3958" dirty="0"/>
              </a:p>
            </p:txBody>
          </p:sp>
        </mc:Choice>
        <mc:Fallback xmlns="">
          <p:sp>
            <p:nvSpPr>
              <p:cNvPr id="4" name="文字方塊 3">
                <a:extLst>
                  <a:ext uri="{FF2B5EF4-FFF2-40B4-BE49-F238E27FC236}">
                    <a16:creationId xmlns:a16="http://schemas.microsoft.com/office/drawing/2014/main" id="{12C30E52-9D9B-4196-BA88-DC63EB931A90}"/>
                  </a:ext>
                </a:extLst>
              </p:cNvPr>
              <p:cNvSpPr txBox="1">
                <a:spLocks noRot="1" noChangeAspect="1" noMove="1" noResize="1" noEditPoints="1" noAdjustHandles="1" noChangeArrowheads="1" noChangeShapeType="1" noTextEdit="1"/>
              </p:cNvSpPr>
              <p:nvPr/>
            </p:nvSpPr>
            <p:spPr>
              <a:xfrm>
                <a:off x="6962923" y="4387740"/>
                <a:ext cx="661463" cy="6090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D2490A66-4176-4AF0-9BF4-EBA98030FE84}"/>
                  </a:ext>
                </a:extLst>
              </p:cNvPr>
              <p:cNvSpPr txBox="1"/>
              <p:nvPr/>
            </p:nvSpPr>
            <p:spPr>
              <a:xfrm>
                <a:off x="11409894" y="4387740"/>
                <a:ext cx="650627" cy="609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3958" i="1">
                              <a:latin typeface="Cambria Math" panose="02040503050406030204" pitchFamily="18" charset="0"/>
                            </a:rPr>
                          </m:ctrlPr>
                        </m:sSupPr>
                        <m:e>
                          <m:r>
                            <a:rPr lang="zh-TW" altLang="en-US" sz="3958" i="1">
                              <a:latin typeface="Cambria Math" panose="02040503050406030204" pitchFamily="18" charset="0"/>
                            </a:rPr>
                            <m:t>𝜃</m:t>
                          </m:r>
                        </m:e>
                        <m:sup>
                          <m:r>
                            <a:rPr lang="en-US" altLang="zh-TW" sz="3958" i="1">
                              <a:latin typeface="Cambria Math" panose="02040503050406030204" pitchFamily="18" charset="0"/>
                            </a:rPr>
                            <m:t>1</m:t>
                          </m:r>
                        </m:sup>
                      </m:sSup>
                    </m:oMath>
                  </m:oMathPara>
                </a14:m>
                <a:endParaRPr lang="zh-TW" altLang="en-US" sz="3958" dirty="0"/>
              </a:p>
            </p:txBody>
          </p:sp>
        </mc:Choice>
        <mc:Fallback xmlns="">
          <p:sp>
            <p:nvSpPr>
              <p:cNvPr id="5" name="文字方塊 4">
                <a:extLst>
                  <a:ext uri="{FF2B5EF4-FFF2-40B4-BE49-F238E27FC236}">
                    <a16:creationId xmlns:a16="http://schemas.microsoft.com/office/drawing/2014/main" id="{D2490A66-4176-4AF0-9BF4-EBA98030FE84}"/>
                  </a:ext>
                </a:extLst>
              </p:cNvPr>
              <p:cNvSpPr txBox="1">
                <a:spLocks noRot="1" noChangeAspect="1" noMove="1" noResize="1" noEditPoints="1" noAdjustHandles="1" noChangeArrowheads="1" noChangeShapeType="1" noTextEdit="1"/>
              </p:cNvSpPr>
              <p:nvPr/>
            </p:nvSpPr>
            <p:spPr>
              <a:xfrm>
                <a:off x="11409894" y="4387740"/>
                <a:ext cx="650627" cy="6090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72411E71-87FF-4A6A-ABEC-A9757C70A725}"/>
                  </a:ext>
                </a:extLst>
              </p:cNvPr>
              <p:cNvSpPr txBox="1"/>
              <p:nvPr/>
            </p:nvSpPr>
            <p:spPr>
              <a:xfrm>
                <a:off x="9289711" y="5644575"/>
                <a:ext cx="435054" cy="609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958" i="1">
                          <a:latin typeface="Cambria Math" panose="02040503050406030204" pitchFamily="18" charset="0"/>
                          <a:ea typeface="Cambria Math" panose="02040503050406030204" pitchFamily="18" charset="0"/>
                        </a:rPr>
                        <m:t>𝑔</m:t>
                      </m:r>
                    </m:oMath>
                  </m:oMathPara>
                </a14:m>
                <a:endParaRPr lang="zh-TW" altLang="en-US" sz="3958" dirty="0"/>
              </a:p>
            </p:txBody>
          </p:sp>
        </mc:Choice>
        <mc:Fallback xmlns="">
          <p:sp>
            <p:nvSpPr>
              <p:cNvPr id="6" name="文字方塊 5">
                <a:extLst>
                  <a:ext uri="{FF2B5EF4-FFF2-40B4-BE49-F238E27FC236}">
                    <a16:creationId xmlns:a16="http://schemas.microsoft.com/office/drawing/2014/main" id="{72411E71-87FF-4A6A-ABEC-A9757C70A725}"/>
                  </a:ext>
                </a:extLst>
              </p:cNvPr>
              <p:cNvSpPr txBox="1">
                <a:spLocks noRot="1" noChangeAspect="1" noMove="1" noResize="1" noEditPoints="1" noAdjustHandles="1" noChangeArrowheads="1" noChangeShapeType="1" noTextEdit="1"/>
              </p:cNvSpPr>
              <p:nvPr/>
            </p:nvSpPr>
            <p:spPr>
              <a:xfrm>
                <a:off x="9289711" y="5644575"/>
                <a:ext cx="435054" cy="609077"/>
              </a:xfrm>
              <a:prstGeom prst="rect">
                <a:avLst/>
              </a:prstGeom>
              <a:blipFill>
                <a:blip r:embed="rId5"/>
                <a:stretch>
                  <a:fillRect/>
                </a:stretch>
              </a:blipFill>
            </p:spPr>
            <p:txBody>
              <a:bodyPr/>
              <a:lstStyle/>
              <a:p>
                <a:r>
                  <a:rPr lang="zh-CN" altLang="en-US">
                    <a:noFill/>
                  </a:rPr>
                  <a:t> </a:t>
                </a:r>
              </a:p>
            </p:txBody>
          </p:sp>
        </mc:Fallback>
      </mc:AlternateContent>
      <p:sp>
        <p:nvSpPr>
          <p:cNvPr id="9" name="文字方塊 8">
            <a:extLst>
              <a:ext uri="{FF2B5EF4-FFF2-40B4-BE49-F238E27FC236}">
                <a16:creationId xmlns:a16="http://schemas.microsoft.com/office/drawing/2014/main" id="{F1FC74C8-F8D6-4724-B21F-A7E8F39C57F3}"/>
              </a:ext>
            </a:extLst>
          </p:cNvPr>
          <p:cNvSpPr txBox="1"/>
          <p:nvPr/>
        </p:nvSpPr>
        <p:spPr>
          <a:xfrm>
            <a:off x="5406153" y="4737394"/>
            <a:ext cx="2010551" cy="701410"/>
          </a:xfrm>
          <a:prstGeom prst="rect">
            <a:avLst/>
          </a:prstGeom>
          <a:noFill/>
        </p:spPr>
        <p:txBody>
          <a:bodyPr wrap="square" rtlCol="0">
            <a:spAutoFit/>
          </a:bodyPr>
          <a:lstStyle/>
          <a:p>
            <a:pPr algn="ctr"/>
            <a:r>
              <a:rPr lang="en-US" altLang="zh-TW" sz="3958" dirty="0"/>
              <a:t>Init </a:t>
            </a:r>
            <a:endParaRPr lang="zh-TW" altLang="en-US" sz="3958" dirty="0"/>
          </a:p>
        </p:txBody>
      </p:sp>
      <p:sp>
        <p:nvSpPr>
          <p:cNvPr id="10" name="矩形 9">
            <a:extLst>
              <a:ext uri="{FF2B5EF4-FFF2-40B4-BE49-F238E27FC236}">
                <a16:creationId xmlns:a16="http://schemas.microsoft.com/office/drawing/2014/main" id="{921B3D26-3F54-4488-B3D8-19CF95FCDE1D}"/>
              </a:ext>
            </a:extLst>
          </p:cNvPr>
          <p:cNvSpPr/>
          <p:nvPr/>
        </p:nvSpPr>
        <p:spPr>
          <a:xfrm>
            <a:off x="8208060" y="6899989"/>
            <a:ext cx="2594927" cy="11816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958" dirty="0"/>
              <a:t>Compute Gradient</a:t>
            </a:r>
            <a:endParaRPr lang="zh-TW" altLang="en-US" sz="3958" dirty="0"/>
          </a:p>
        </p:txBody>
      </p:sp>
      <p:sp>
        <p:nvSpPr>
          <p:cNvPr id="11" name="矩形 10">
            <a:extLst>
              <a:ext uri="{FF2B5EF4-FFF2-40B4-BE49-F238E27FC236}">
                <a16:creationId xmlns:a16="http://schemas.microsoft.com/office/drawing/2014/main" id="{5CD12164-9F0D-4F23-AFDB-2B3269C239BC}"/>
              </a:ext>
            </a:extLst>
          </p:cNvPr>
          <p:cNvSpPr/>
          <p:nvPr/>
        </p:nvSpPr>
        <p:spPr>
          <a:xfrm>
            <a:off x="8249947" y="4264547"/>
            <a:ext cx="2594927" cy="9088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3958" dirty="0"/>
              <a:t>Update</a:t>
            </a:r>
            <a:endParaRPr lang="zh-TW" altLang="en-US" sz="3958" dirty="0"/>
          </a:p>
        </p:txBody>
      </p:sp>
      <p:grpSp>
        <p:nvGrpSpPr>
          <p:cNvPr id="14" name="群組 13">
            <a:extLst>
              <a:ext uri="{FF2B5EF4-FFF2-40B4-BE49-F238E27FC236}">
                <a16:creationId xmlns:a16="http://schemas.microsoft.com/office/drawing/2014/main" id="{5262C609-6521-42E7-BB77-211BD2471D0C}"/>
              </a:ext>
            </a:extLst>
          </p:cNvPr>
          <p:cNvGrpSpPr/>
          <p:nvPr/>
        </p:nvGrpSpPr>
        <p:grpSpPr>
          <a:xfrm>
            <a:off x="8478239" y="8646635"/>
            <a:ext cx="2261598" cy="1968666"/>
            <a:chOff x="6553365" y="4851400"/>
            <a:chExt cx="1371435" cy="1193801"/>
          </a:xfrm>
        </p:grpSpPr>
        <p:sp>
          <p:nvSpPr>
            <p:cNvPr id="12" name="流程圖: 磁碟 11">
              <a:extLst>
                <a:ext uri="{FF2B5EF4-FFF2-40B4-BE49-F238E27FC236}">
                  <a16:creationId xmlns:a16="http://schemas.microsoft.com/office/drawing/2014/main" id="{7FC5165E-5C5C-43D4-98F9-BE762BF94F39}"/>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3958" dirty="0"/>
            </a:p>
          </p:txBody>
        </p:sp>
        <p:sp>
          <p:nvSpPr>
            <p:cNvPr id="13" name="矩形 12">
              <a:extLst>
                <a:ext uri="{FF2B5EF4-FFF2-40B4-BE49-F238E27FC236}">
                  <a16:creationId xmlns:a16="http://schemas.microsoft.com/office/drawing/2014/main" id="{C3B7DC3D-BE47-47A7-8412-C394BF9EDFA5}"/>
                </a:ext>
              </a:extLst>
            </p:cNvPr>
            <p:cNvSpPr/>
            <p:nvPr/>
          </p:nvSpPr>
          <p:spPr>
            <a:xfrm>
              <a:off x="6553365" y="5214204"/>
              <a:ext cx="1371435" cy="794680"/>
            </a:xfrm>
            <a:prstGeom prst="rect">
              <a:avLst/>
            </a:prstGeom>
          </p:spPr>
          <p:txBody>
            <a:bodyPr wrap="square">
              <a:spAutoFit/>
            </a:bodyPr>
            <a:lstStyle/>
            <a:p>
              <a:pPr algn="ctr"/>
              <a:r>
                <a:rPr lang="en-US" altLang="zh-TW" sz="3958" dirty="0"/>
                <a:t>Training</a:t>
              </a:r>
            </a:p>
            <a:p>
              <a:pPr algn="ctr"/>
              <a:r>
                <a:rPr lang="en-US" altLang="zh-TW" sz="3958" dirty="0"/>
                <a:t>Data</a:t>
              </a:r>
              <a:endParaRPr lang="zh-TW" altLang="en-US" sz="3958" dirty="0"/>
            </a:p>
          </p:txBody>
        </p:sp>
      </p:gr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ADBCC3E-0242-42A6-AAD6-02077B3404B2}"/>
                  </a:ext>
                </a:extLst>
              </p:cNvPr>
              <p:cNvSpPr txBox="1"/>
              <p:nvPr/>
            </p:nvSpPr>
            <p:spPr>
              <a:xfrm>
                <a:off x="15817910" y="4366797"/>
                <a:ext cx="661463" cy="609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3958" i="1">
                              <a:latin typeface="Cambria Math" panose="02040503050406030204" pitchFamily="18" charset="0"/>
                            </a:rPr>
                          </m:ctrlPr>
                        </m:sSupPr>
                        <m:e>
                          <m:r>
                            <a:rPr lang="zh-TW" altLang="en-US" sz="3958" i="1">
                              <a:latin typeface="Cambria Math" panose="02040503050406030204" pitchFamily="18" charset="0"/>
                            </a:rPr>
                            <m:t>𝜃</m:t>
                          </m:r>
                        </m:e>
                        <m:sup>
                          <m:r>
                            <a:rPr lang="en-US" altLang="zh-TW" sz="3958" i="1">
                              <a:latin typeface="Cambria Math" panose="02040503050406030204" pitchFamily="18" charset="0"/>
                            </a:rPr>
                            <m:t>2</m:t>
                          </m:r>
                        </m:sup>
                      </m:sSup>
                    </m:oMath>
                  </m:oMathPara>
                </a14:m>
                <a:endParaRPr lang="zh-TW" altLang="en-US" sz="3958" dirty="0"/>
              </a:p>
            </p:txBody>
          </p:sp>
        </mc:Choice>
        <mc:Fallback xmlns="">
          <p:sp>
            <p:nvSpPr>
              <p:cNvPr id="27" name="文字方塊 26">
                <a:extLst>
                  <a:ext uri="{FF2B5EF4-FFF2-40B4-BE49-F238E27FC236}">
                    <a16:creationId xmlns:a16="http://schemas.microsoft.com/office/drawing/2014/main" id="{AADBCC3E-0242-42A6-AAD6-02077B3404B2}"/>
                  </a:ext>
                </a:extLst>
              </p:cNvPr>
              <p:cNvSpPr txBox="1">
                <a:spLocks noRot="1" noChangeAspect="1" noMove="1" noResize="1" noEditPoints="1" noAdjustHandles="1" noChangeArrowheads="1" noChangeShapeType="1" noTextEdit="1"/>
              </p:cNvSpPr>
              <p:nvPr/>
            </p:nvSpPr>
            <p:spPr>
              <a:xfrm>
                <a:off x="15817910" y="4366797"/>
                <a:ext cx="661463" cy="6090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F93AA47D-0049-4044-944F-12AEF61B1B82}"/>
                  </a:ext>
                </a:extLst>
              </p:cNvPr>
              <p:cNvSpPr txBox="1"/>
              <p:nvPr/>
            </p:nvSpPr>
            <p:spPr>
              <a:xfrm>
                <a:off x="13711297" y="5697923"/>
                <a:ext cx="435054" cy="609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958" i="1">
                          <a:latin typeface="Cambria Math" panose="02040503050406030204" pitchFamily="18" charset="0"/>
                          <a:ea typeface="Cambria Math" panose="02040503050406030204" pitchFamily="18" charset="0"/>
                        </a:rPr>
                        <m:t>𝑔</m:t>
                      </m:r>
                    </m:oMath>
                  </m:oMathPara>
                </a14:m>
                <a:endParaRPr lang="zh-TW" altLang="en-US" sz="3958" dirty="0"/>
              </a:p>
            </p:txBody>
          </p:sp>
        </mc:Choice>
        <mc:Fallback xmlns="">
          <p:sp>
            <p:nvSpPr>
              <p:cNvPr id="28" name="文字方塊 27">
                <a:extLst>
                  <a:ext uri="{FF2B5EF4-FFF2-40B4-BE49-F238E27FC236}">
                    <a16:creationId xmlns:a16="http://schemas.microsoft.com/office/drawing/2014/main" id="{F93AA47D-0049-4044-944F-12AEF61B1B82}"/>
                  </a:ext>
                </a:extLst>
              </p:cNvPr>
              <p:cNvSpPr txBox="1">
                <a:spLocks noRot="1" noChangeAspect="1" noMove="1" noResize="1" noEditPoints="1" noAdjustHandles="1" noChangeArrowheads="1" noChangeShapeType="1" noTextEdit="1"/>
              </p:cNvSpPr>
              <p:nvPr/>
            </p:nvSpPr>
            <p:spPr>
              <a:xfrm>
                <a:off x="13711297" y="5697923"/>
                <a:ext cx="435054" cy="609077"/>
              </a:xfrm>
              <a:prstGeom prst="rect">
                <a:avLst/>
              </a:prstGeom>
              <a:blipFill>
                <a:blip r:embed="rId7"/>
                <a:stretch>
                  <a:fillRect/>
                </a:stretch>
              </a:blipFill>
            </p:spPr>
            <p:txBody>
              <a:bodyPr/>
              <a:lstStyle/>
              <a:p>
                <a:r>
                  <a:rPr lang="zh-CN" altLang="en-US">
                    <a:noFill/>
                  </a:rPr>
                  <a:t> </a:t>
                </a:r>
              </a:p>
            </p:txBody>
          </p:sp>
        </mc:Fallback>
      </mc:AlternateContent>
      <p:sp>
        <p:nvSpPr>
          <p:cNvPr id="29" name="矩形 28">
            <a:extLst>
              <a:ext uri="{FF2B5EF4-FFF2-40B4-BE49-F238E27FC236}">
                <a16:creationId xmlns:a16="http://schemas.microsoft.com/office/drawing/2014/main" id="{65CF281D-D8E7-413F-AAA7-13FC5BB8FD3B}"/>
              </a:ext>
            </a:extLst>
          </p:cNvPr>
          <p:cNvSpPr/>
          <p:nvPr/>
        </p:nvSpPr>
        <p:spPr>
          <a:xfrm>
            <a:off x="12616076" y="6899989"/>
            <a:ext cx="2594927" cy="11816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958" dirty="0"/>
              <a:t>Compute Gradient</a:t>
            </a:r>
            <a:endParaRPr lang="zh-TW" altLang="en-US" sz="3958" dirty="0"/>
          </a:p>
        </p:txBody>
      </p:sp>
      <p:sp>
        <p:nvSpPr>
          <p:cNvPr id="30" name="矩形 29">
            <a:extLst>
              <a:ext uri="{FF2B5EF4-FFF2-40B4-BE49-F238E27FC236}">
                <a16:creationId xmlns:a16="http://schemas.microsoft.com/office/drawing/2014/main" id="{A1A78AAD-FD4E-4AF7-A73C-10CF65D9C1D5}"/>
              </a:ext>
            </a:extLst>
          </p:cNvPr>
          <p:cNvSpPr/>
          <p:nvPr/>
        </p:nvSpPr>
        <p:spPr>
          <a:xfrm>
            <a:off x="12616076" y="4264547"/>
            <a:ext cx="2594927" cy="9088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3958" dirty="0"/>
              <a:t>Update</a:t>
            </a:r>
            <a:endParaRPr lang="zh-TW" altLang="en-US" sz="3958" dirty="0"/>
          </a:p>
        </p:txBody>
      </p:sp>
      <p:grpSp>
        <p:nvGrpSpPr>
          <p:cNvPr id="31" name="群組 30">
            <a:extLst>
              <a:ext uri="{FF2B5EF4-FFF2-40B4-BE49-F238E27FC236}">
                <a16:creationId xmlns:a16="http://schemas.microsoft.com/office/drawing/2014/main" id="{046BA7BC-E760-4C95-8C97-650173A1515C}"/>
              </a:ext>
            </a:extLst>
          </p:cNvPr>
          <p:cNvGrpSpPr/>
          <p:nvPr/>
        </p:nvGrpSpPr>
        <p:grpSpPr>
          <a:xfrm>
            <a:off x="12761798" y="8646635"/>
            <a:ext cx="2261598" cy="1968666"/>
            <a:chOff x="6553365" y="4851400"/>
            <a:chExt cx="1371435" cy="1193801"/>
          </a:xfrm>
        </p:grpSpPr>
        <p:sp>
          <p:nvSpPr>
            <p:cNvPr id="32" name="流程圖: 磁碟 31">
              <a:extLst>
                <a:ext uri="{FF2B5EF4-FFF2-40B4-BE49-F238E27FC236}">
                  <a16:creationId xmlns:a16="http://schemas.microsoft.com/office/drawing/2014/main" id="{80092C6D-6AC7-4402-B10C-934BF9F44BC5}"/>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3958" dirty="0"/>
            </a:p>
          </p:txBody>
        </p:sp>
        <p:sp>
          <p:nvSpPr>
            <p:cNvPr id="33" name="矩形 32">
              <a:extLst>
                <a:ext uri="{FF2B5EF4-FFF2-40B4-BE49-F238E27FC236}">
                  <a16:creationId xmlns:a16="http://schemas.microsoft.com/office/drawing/2014/main" id="{0DC94110-EE87-4369-AB21-C7D9DE4C5C4B}"/>
                </a:ext>
              </a:extLst>
            </p:cNvPr>
            <p:cNvSpPr/>
            <p:nvPr/>
          </p:nvSpPr>
          <p:spPr>
            <a:xfrm>
              <a:off x="6553365" y="5214204"/>
              <a:ext cx="1371435" cy="794680"/>
            </a:xfrm>
            <a:prstGeom prst="rect">
              <a:avLst/>
            </a:prstGeom>
          </p:spPr>
          <p:txBody>
            <a:bodyPr wrap="square">
              <a:spAutoFit/>
            </a:bodyPr>
            <a:lstStyle/>
            <a:p>
              <a:pPr algn="ctr"/>
              <a:r>
                <a:rPr lang="en-US" altLang="zh-TW" sz="3958" dirty="0"/>
                <a:t>Training</a:t>
              </a:r>
            </a:p>
            <a:p>
              <a:pPr algn="ctr"/>
              <a:r>
                <a:rPr lang="en-US" altLang="zh-TW" sz="3958" dirty="0"/>
                <a:t>Data</a:t>
              </a:r>
              <a:endParaRPr lang="zh-TW" altLang="en-US" sz="3958" dirty="0"/>
            </a:p>
          </p:txBody>
        </p:sp>
      </p:grpSp>
      <p:cxnSp>
        <p:nvCxnSpPr>
          <p:cNvPr id="35" name="直線單箭頭接點 34">
            <a:extLst>
              <a:ext uri="{FF2B5EF4-FFF2-40B4-BE49-F238E27FC236}">
                <a16:creationId xmlns:a16="http://schemas.microsoft.com/office/drawing/2014/main" id="{0C6EC905-69E2-4445-9966-8A5BFF66D452}"/>
              </a:ext>
            </a:extLst>
          </p:cNvPr>
          <p:cNvCxnSpPr/>
          <p:nvPr/>
        </p:nvCxnSpPr>
        <p:spPr>
          <a:xfrm>
            <a:off x="7601155" y="4710288"/>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070AC8C5-51C7-41AF-80EA-A87F2747EAB0}"/>
              </a:ext>
            </a:extLst>
          </p:cNvPr>
          <p:cNvCxnSpPr/>
          <p:nvPr/>
        </p:nvCxnSpPr>
        <p:spPr>
          <a:xfrm>
            <a:off x="10844874" y="4687404"/>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C8F6553E-57F3-4A94-9577-5C975C12770E}"/>
              </a:ext>
            </a:extLst>
          </p:cNvPr>
          <p:cNvCxnSpPr/>
          <p:nvPr/>
        </p:nvCxnSpPr>
        <p:spPr>
          <a:xfrm>
            <a:off x="12058178" y="4687404"/>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BE95FBE9-BCB1-452D-BA49-220E0700D924}"/>
              </a:ext>
            </a:extLst>
          </p:cNvPr>
          <p:cNvCxnSpPr/>
          <p:nvPr/>
        </p:nvCxnSpPr>
        <p:spPr>
          <a:xfrm>
            <a:off x="15211003" y="4710288"/>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FAFCB918-5D22-4633-88DA-7FA9750C2053}"/>
              </a:ext>
            </a:extLst>
          </p:cNvPr>
          <p:cNvCxnSpPr>
            <a:cxnSpLocks/>
          </p:cNvCxnSpPr>
          <p:nvPr/>
        </p:nvCxnSpPr>
        <p:spPr>
          <a:xfrm rot="16200000">
            <a:off x="9219162" y="5470251"/>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5DCC282A-7ABC-441D-A65D-76B6FD1507FC}"/>
              </a:ext>
            </a:extLst>
          </p:cNvPr>
          <p:cNvCxnSpPr>
            <a:cxnSpLocks/>
          </p:cNvCxnSpPr>
          <p:nvPr/>
        </p:nvCxnSpPr>
        <p:spPr>
          <a:xfrm rot="16200000">
            <a:off x="13625176" y="5470251"/>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112A89D6-C7AD-4B99-9896-1031C8E23F05}"/>
              </a:ext>
            </a:extLst>
          </p:cNvPr>
          <p:cNvCxnSpPr>
            <a:cxnSpLocks/>
          </p:cNvCxnSpPr>
          <p:nvPr/>
        </p:nvCxnSpPr>
        <p:spPr>
          <a:xfrm rot="16200000">
            <a:off x="9219162" y="6603155"/>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60FDDED0-143A-43B2-BD9A-FED5EA2EC230}"/>
              </a:ext>
            </a:extLst>
          </p:cNvPr>
          <p:cNvCxnSpPr>
            <a:cxnSpLocks/>
          </p:cNvCxnSpPr>
          <p:nvPr/>
        </p:nvCxnSpPr>
        <p:spPr>
          <a:xfrm rot="16200000">
            <a:off x="13630277" y="6598430"/>
            <a:ext cx="593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05D354E7-C9AE-4465-A143-5BC03DEFA04C}"/>
              </a:ext>
            </a:extLst>
          </p:cNvPr>
          <p:cNvCxnSpPr>
            <a:cxnSpLocks/>
          </p:cNvCxnSpPr>
          <p:nvPr/>
        </p:nvCxnSpPr>
        <p:spPr>
          <a:xfrm rot="16200000">
            <a:off x="9119640" y="8509384"/>
            <a:ext cx="7717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E6F9141-68A9-4F15-817C-A9FDF13FDDBD}"/>
              </a:ext>
            </a:extLst>
          </p:cNvPr>
          <p:cNvCxnSpPr>
            <a:cxnSpLocks/>
          </p:cNvCxnSpPr>
          <p:nvPr/>
        </p:nvCxnSpPr>
        <p:spPr>
          <a:xfrm rot="16200000">
            <a:off x="13536126" y="8509382"/>
            <a:ext cx="7717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B862B02F-64E4-4342-963A-010645980F38}"/>
              </a:ext>
            </a:extLst>
          </p:cNvPr>
          <p:cNvCxnSpPr>
            <a:cxnSpLocks/>
          </p:cNvCxnSpPr>
          <p:nvPr/>
        </p:nvCxnSpPr>
        <p:spPr>
          <a:xfrm flipV="1">
            <a:off x="15995390" y="3644125"/>
            <a:ext cx="0" cy="66230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3653077-E6E5-476C-851D-44B63F22BA2A}"/>
                  </a:ext>
                </a:extLst>
              </p:cNvPr>
              <p:cNvSpPr txBox="1"/>
              <p:nvPr/>
            </p:nvSpPr>
            <p:spPr>
              <a:xfrm>
                <a:off x="15804671" y="3054430"/>
                <a:ext cx="415627" cy="6349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3958" i="1">
                              <a:solidFill>
                                <a:srgbClr val="00B050"/>
                              </a:solidFill>
                              <a:latin typeface="Cambria Math" panose="02040503050406030204" pitchFamily="18" charset="0"/>
                            </a:rPr>
                          </m:ctrlPr>
                        </m:accPr>
                        <m:e>
                          <m:r>
                            <a:rPr lang="zh-TW" altLang="en-US" sz="3958" i="1">
                              <a:solidFill>
                                <a:srgbClr val="00B050"/>
                              </a:solidFill>
                              <a:latin typeface="Cambria Math" panose="02040503050406030204" pitchFamily="18" charset="0"/>
                            </a:rPr>
                            <m:t>𝜃</m:t>
                          </m:r>
                        </m:e>
                      </m:acc>
                    </m:oMath>
                  </m:oMathPara>
                </a14:m>
                <a:endParaRPr lang="zh-TW" altLang="en-US" sz="3958" dirty="0">
                  <a:solidFill>
                    <a:srgbClr val="00B050"/>
                  </a:solidFill>
                </a:endParaRPr>
              </a:p>
            </p:txBody>
          </p:sp>
        </mc:Choice>
        <mc:Fallback xmlns="">
          <p:sp>
            <p:nvSpPr>
              <p:cNvPr id="47" name="文字方塊 46">
                <a:extLst>
                  <a:ext uri="{FF2B5EF4-FFF2-40B4-BE49-F238E27FC236}">
                    <a16:creationId xmlns:a16="http://schemas.microsoft.com/office/drawing/2014/main" id="{33653077-E6E5-476C-851D-44B63F22BA2A}"/>
                  </a:ext>
                </a:extLst>
              </p:cNvPr>
              <p:cNvSpPr txBox="1">
                <a:spLocks noRot="1" noChangeAspect="1" noMove="1" noResize="1" noEditPoints="1" noAdjustHandles="1" noChangeArrowheads="1" noChangeShapeType="1" noTextEdit="1"/>
              </p:cNvSpPr>
              <p:nvPr/>
            </p:nvSpPr>
            <p:spPr>
              <a:xfrm>
                <a:off x="15804671" y="3054430"/>
                <a:ext cx="415627" cy="634982"/>
              </a:xfrm>
              <a:prstGeom prst="rect">
                <a:avLst/>
              </a:prstGeom>
              <a:blipFill>
                <a:blip r:embed="rId8"/>
                <a:stretch>
                  <a:fillRect/>
                </a:stretch>
              </a:blipFill>
            </p:spPr>
            <p:txBody>
              <a:bodyPr/>
              <a:lstStyle/>
              <a:p>
                <a:r>
                  <a:rPr lang="zh-CN" altLang="en-US">
                    <a:noFill/>
                  </a:rPr>
                  <a:t> </a:t>
                </a:r>
              </a:p>
            </p:txBody>
          </p:sp>
        </mc:Fallback>
      </mc:AlternateContent>
      <p:cxnSp>
        <p:nvCxnSpPr>
          <p:cNvPr id="48" name="直線單箭頭接點 47">
            <a:extLst>
              <a:ext uri="{FF2B5EF4-FFF2-40B4-BE49-F238E27FC236}">
                <a16:creationId xmlns:a16="http://schemas.microsoft.com/office/drawing/2014/main" id="{16863249-F3C8-40E8-A617-6D3DDDBC3D60}"/>
              </a:ext>
            </a:extLst>
          </p:cNvPr>
          <p:cNvCxnSpPr>
            <a:cxnSpLocks/>
          </p:cNvCxnSpPr>
          <p:nvPr/>
        </p:nvCxnSpPr>
        <p:spPr>
          <a:xfrm>
            <a:off x="5789075" y="4696415"/>
            <a:ext cx="11110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9D25008D-A6FE-4746-A42E-D0D11BA34024}"/>
              </a:ext>
            </a:extLst>
          </p:cNvPr>
          <p:cNvSpPr/>
          <p:nvPr/>
        </p:nvSpPr>
        <p:spPr>
          <a:xfrm>
            <a:off x="3254943" y="4136830"/>
            <a:ext cx="2596962" cy="118162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3958" dirty="0"/>
              <a:t>Network</a:t>
            </a:r>
          </a:p>
          <a:p>
            <a:pPr algn="ctr"/>
            <a:r>
              <a:rPr lang="en-US" altLang="zh-TW" sz="3958" dirty="0"/>
              <a:t>Structure</a:t>
            </a:r>
            <a:endParaRPr lang="zh-TW" altLang="en-US" sz="3958" dirty="0"/>
          </a:p>
        </p:txBody>
      </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932118F3-B89D-4023-8812-BD83BA4760BA}"/>
                  </a:ext>
                </a:extLst>
              </p:cNvPr>
              <p:cNvSpPr txBox="1"/>
              <p:nvPr/>
            </p:nvSpPr>
            <p:spPr>
              <a:xfrm>
                <a:off x="3245945" y="6363882"/>
                <a:ext cx="3716977" cy="1919564"/>
              </a:xfrm>
              <a:prstGeom prst="rect">
                <a:avLst/>
              </a:prstGeom>
              <a:noFill/>
            </p:spPr>
            <p:txBody>
              <a:bodyPr wrap="square" rtlCol="0">
                <a:spAutoFit/>
              </a:bodyPr>
              <a:lstStyle/>
              <a:p>
                <a:r>
                  <a:rPr lang="en-US" altLang="zh-TW" sz="3958" dirty="0"/>
                  <a:t>Learning Algorithm</a:t>
                </a:r>
              </a:p>
              <a:p>
                <a:r>
                  <a:rPr lang="en-US" altLang="zh-TW" sz="3958" dirty="0"/>
                  <a:t>(Function </a:t>
                </a:r>
                <a14:m>
                  <m:oMath xmlns:m="http://schemas.openxmlformats.org/officeDocument/2006/math">
                    <m:r>
                      <a:rPr lang="en-US" altLang="zh-TW" sz="3958" i="1">
                        <a:latin typeface="Cambria Math" panose="02040503050406030204" pitchFamily="18" charset="0"/>
                      </a:rPr>
                      <m:t>𝐹</m:t>
                    </m:r>
                  </m:oMath>
                </a14:m>
                <a:r>
                  <a:rPr lang="en-US" altLang="zh-TW" sz="3958" dirty="0"/>
                  <a:t>)</a:t>
                </a:r>
                <a:endParaRPr lang="zh-TW" altLang="en-US" sz="3958" dirty="0"/>
              </a:p>
            </p:txBody>
          </p:sp>
        </mc:Choice>
        <mc:Fallback xmlns="">
          <p:sp>
            <p:nvSpPr>
              <p:cNvPr id="51" name="文字方塊 50">
                <a:extLst>
                  <a:ext uri="{FF2B5EF4-FFF2-40B4-BE49-F238E27FC236}">
                    <a16:creationId xmlns:a16="http://schemas.microsoft.com/office/drawing/2014/main" id="{932118F3-B89D-4023-8812-BD83BA4760BA}"/>
                  </a:ext>
                </a:extLst>
              </p:cNvPr>
              <p:cNvSpPr txBox="1">
                <a:spLocks noRot="1" noChangeAspect="1" noMove="1" noResize="1" noEditPoints="1" noAdjustHandles="1" noChangeArrowheads="1" noChangeShapeType="1" noTextEdit="1"/>
              </p:cNvSpPr>
              <p:nvPr/>
            </p:nvSpPr>
            <p:spPr>
              <a:xfrm>
                <a:off x="3245945" y="6363882"/>
                <a:ext cx="3716977" cy="1919564"/>
              </a:xfrm>
              <a:prstGeom prst="rect">
                <a:avLst/>
              </a:prstGeom>
              <a:blipFill>
                <a:blip r:embed="rId9"/>
                <a:stretch>
                  <a:fillRect l="-5574" t="-5397" b="-12381"/>
                </a:stretch>
              </a:blipFill>
            </p:spPr>
            <p:txBody>
              <a:bodyPr/>
              <a:lstStyle/>
              <a:p>
                <a:r>
                  <a:rPr lang="zh-CN" altLang="en-US">
                    <a:noFill/>
                  </a:rPr>
                  <a:t> </a:t>
                </a:r>
              </a:p>
            </p:txBody>
          </p:sp>
        </mc:Fallback>
      </mc:AlternateContent>
      <p:cxnSp>
        <p:nvCxnSpPr>
          <p:cNvPr id="55" name="直線單箭頭接點 54">
            <a:extLst>
              <a:ext uri="{FF2B5EF4-FFF2-40B4-BE49-F238E27FC236}">
                <a16:creationId xmlns:a16="http://schemas.microsoft.com/office/drawing/2014/main" id="{5F3F775C-237E-4698-8DC8-DDAD8891C486}"/>
              </a:ext>
            </a:extLst>
          </p:cNvPr>
          <p:cNvCxnSpPr>
            <a:cxnSpLocks/>
          </p:cNvCxnSpPr>
          <p:nvPr/>
        </p:nvCxnSpPr>
        <p:spPr>
          <a:xfrm>
            <a:off x="11692822" y="7469857"/>
            <a:ext cx="923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1775D3F3-D53B-46A0-B2BD-CAAB4B7E7E49}"/>
              </a:ext>
            </a:extLst>
          </p:cNvPr>
          <p:cNvCxnSpPr>
            <a:cxnSpLocks/>
          </p:cNvCxnSpPr>
          <p:nvPr/>
        </p:nvCxnSpPr>
        <p:spPr>
          <a:xfrm flipH="1">
            <a:off x="7159469" y="5051384"/>
            <a:ext cx="0" cy="246036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5711F7A4-2E43-471C-883F-5B1C42F584F1}"/>
              </a:ext>
            </a:extLst>
          </p:cNvPr>
          <p:cNvCxnSpPr>
            <a:cxnSpLocks/>
          </p:cNvCxnSpPr>
          <p:nvPr/>
        </p:nvCxnSpPr>
        <p:spPr>
          <a:xfrm flipH="1">
            <a:off x="11650935" y="4996796"/>
            <a:ext cx="0" cy="246036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D6DAA8CB-4793-49DF-B53F-4F1DA264DFBB}"/>
              </a:ext>
            </a:extLst>
          </p:cNvPr>
          <p:cNvCxnSpPr>
            <a:cxnSpLocks/>
          </p:cNvCxnSpPr>
          <p:nvPr/>
        </p:nvCxnSpPr>
        <p:spPr>
          <a:xfrm>
            <a:off x="7160470" y="7511747"/>
            <a:ext cx="923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93C94AE6-25C2-4629-AECA-885DE4B683EA}"/>
              </a:ext>
            </a:extLst>
          </p:cNvPr>
          <p:cNvSpPr/>
          <p:nvPr/>
        </p:nvSpPr>
        <p:spPr>
          <a:xfrm>
            <a:off x="3306862" y="4116989"/>
            <a:ext cx="2481213" cy="11936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968"/>
          </a:p>
        </p:txBody>
      </p:sp>
      <p:sp>
        <p:nvSpPr>
          <p:cNvPr id="62" name="矩形 61">
            <a:extLst>
              <a:ext uri="{FF2B5EF4-FFF2-40B4-BE49-F238E27FC236}">
                <a16:creationId xmlns:a16="http://schemas.microsoft.com/office/drawing/2014/main" id="{934D0D5D-57E6-4C34-933F-05F6F33BA38D}"/>
              </a:ext>
            </a:extLst>
          </p:cNvPr>
          <p:cNvSpPr/>
          <p:nvPr/>
        </p:nvSpPr>
        <p:spPr>
          <a:xfrm>
            <a:off x="5978271" y="4369580"/>
            <a:ext cx="1734117" cy="962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968"/>
          </a:p>
        </p:txBody>
      </p:sp>
      <p:sp>
        <p:nvSpPr>
          <p:cNvPr id="63" name="矩形 62">
            <a:extLst>
              <a:ext uri="{FF2B5EF4-FFF2-40B4-BE49-F238E27FC236}">
                <a16:creationId xmlns:a16="http://schemas.microsoft.com/office/drawing/2014/main" id="{C04A3545-0B1A-46C6-BEF8-F85FA3F7180E}"/>
              </a:ext>
            </a:extLst>
          </p:cNvPr>
          <p:cNvSpPr/>
          <p:nvPr/>
        </p:nvSpPr>
        <p:spPr>
          <a:xfrm>
            <a:off x="8256752" y="4317236"/>
            <a:ext cx="2617198" cy="803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968"/>
          </a:p>
        </p:txBody>
      </p:sp>
      <p:sp>
        <p:nvSpPr>
          <p:cNvPr id="64" name="矩形 63">
            <a:extLst>
              <a:ext uri="{FF2B5EF4-FFF2-40B4-BE49-F238E27FC236}">
                <a16:creationId xmlns:a16="http://schemas.microsoft.com/office/drawing/2014/main" id="{8AC292FB-1852-48A2-BC06-88049D9A0DCD}"/>
              </a:ext>
            </a:extLst>
          </p:cNvPr>
          <p:cNvSpPr/>
          <p:nvPr/>
        </p:nvSpPr>
        <p:spPr>
          <a:xfrm>
            <a:off x="12581923" y="4302447"/>
            <a:ext cx="2617198" cy="803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968"/>
          </a:p>
        </p:txBody>
      </p:sp>
      <p:sp>
        <p:nvSpPr>
          <p:cNvPr id="66" name="文字方塊 65">
            <a:extLst>
              <a:ext uri="{FF2B5EF4-FFF2-40B4-BE49-F238E27FC236}">
                <a16:creationId xmlns:a16="http://schemas.microsoft.com/office/drawing/2014/main" id="{9ACDD9DF-043F-4BCC-BEF8-E8207558AA42}"/>
              </a:ext>
            </a:extLst>
          </p:cNvPr>
          <p:cNvSpPr txBox="1"/>
          <p:nvPr/>
        </p:nvSpPr>
        <p:spPr>
          <a:xfrm>
            <a:off x="9748869" y="1485570"/>
            <a:ext cx="7384908" cy="1310487"/>
          </a:xfrm>
          <a:prstGeom prst="rect">
            <a:avLst/>
          </a:prstGeom>
          <a:noFill/>
        </p:spPr>
        <p:txBody>
          <a:bodyPr wrap="square" rtlCol="0">
            <a:spAutoFit/>
          </a:bodyPr>
          <a:lstStyle/>
          <a:p>
            <a:r>
              <a:rPr lang="en-US" altLang="zh-TW" sz="3958" dirty="0"/>
              <a:t>What happens in the red </a:t>
            </a:r>
            <a:r>
              <a:rPr lang="en-US" altLang="zh-TW" sz="3958"/>
              <a:t>boxes is decided </a:t>
            </a:r>
            <a:r>
              <a:rPr lang="en-US" altLang="zh-TW" sz="3958" dirty="0"/>
              <a:t>by humans until now.</a:t>
            </a:r>
            <a:endParaRPr lang="zh-TW" altLang="en-US" sz="3958" dirty="0"/>
          </a:p>
        </p:txBody>
      </p:sp>
      <p:sp>
        <p:nvSpPr>
          <p:cNvPr id="67" name="文字方塊 66">
            <a:extLst>
              <a:ext uri="{FF2B5EF4-FFF2-40B4-BE49-F238E27FC236}">
                <a16:creationId xmlns:a16="http://schemas.microsoft.com/office/drawing/2014/main" id="{7EEE6042-552B-4984-81C3-058A62737575}"/>
              </a:ext>
            </a:extLst>
          </p:cNvPr>
          <p:cNvSpPr txBox="1"/>
          <p:nvPr/>
        </p:nvSpPr>
        <p:spPr>
          <a:xfrm>
            <a:off x="9766900" y="228140"/>
            <a:ext cx="7384907" cy="1310487"/>
          </a:xfrm>
          <a:prstGeom prst="rect">
            <a:avLst/>
          </a:prstGeom>
          <a:noFill/>
        </p:spPr>
        <p:txBody>
          <a:bodyPr wrap="square" rtlCol="0">
            <a:spAutoFit/>
          </a:bodyPr>
          <a:lstStyle/>
          <a:p>
            <a:r>
              <a:rPr lang="en-US" altLang="zh-TW" sz="3958" dirty="0"/>
              <a:t>Different decisions in the red boxes lead to different algorithms. </a:t>
            </a:r>
            <a:endParaRPr lang="zh-TW" altLang="en-US" sz="3958" dirty="0"/>
          </a:p>
        </p:txBody>
      </p:sp>
      <p:sp>
        <p:nvSpPr>
          <p:cNvPr id="70" name="文字方塊 69">
            <a:extLst>
              <a:ext uri="{FF2B5EF4-FFF2-40B4-BE49-F238E27FC236}">
                <a16:creationId xmlns:a16="http://schemas.microsoft.com/office/drawing/2014/main" id="{EB9D45E9-7416-4F4C-AF2F-243FD85665D4}"/>
              </a:ext>
            </a:extLst>
          </p:cNvPr>
          <p:cNvSpPr txBox="1"/>
          <p:nvPr/>
        </p:nvSpPr>
        <p:spPr>
          <a:xfrm>
            <a:off x="2656422" y="9743669"/>
            <a:ext cx="5378473" cy="1310487"/>
          </a:xfrm>
          <a:prstGeom prst="rect">
            <a:avLst/>
          </a:prstGeom>
          <a:noFill/>
        </p:spPr>
        <p:txBody>
          <a:bodyPr wrap="square" rtlCol="0">
            <a:spAutoFit/>
          </a:bodyPr>
          <a:lstStyle/>
          <a:p>
            <a:r>
              <a:rPr lang="en-US" altLang="zh-TW" sz="3958" dirty="0"/>
              <a:t>(limit to gradient descent based approach)</a:t>
            </a:r>
            <a:endParaRPr lang="zh-TW" altLang="en-US" sz="3958" dirty="0"/>
          </a:p>
        </p:txBody>
      </p:sp>
    </p:spTree>
    <p:extLst>
      <p:ext uri="{BB962C8B-B14F-4D97-AF65-F5344CB8AC3E}">
        <p14:creationId xmlns:p14="http://schemas.microsoft.com/office/powerpoint/2010/main" val="12718476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 grpId="0"/>
      <p:bldP spid="5" grpId="0"/>
      <p:bldP spid="6" grpId="0"/>
      <p:bldP spid="9" grpId="0"/>
      <p:bldP spid="10" grpId="0" animBg="1"/>
      <p:bldP spid="11" grpId="0" animBg="1"/>
      <p:bldP spid="27" grpId="0"/>
      <p:bldP spid="28" grpId="0"/>
      <p:bldP spid="29" grpId="0" animBg="1"/>
      <p:bldP spid="30" grpId="0" animBg="1"/>
      <p:bldP spid="47" grpId="0"/>
      <p:bldP spid="7" grpId="0" animBg="1"/>
      <p:bldP spid="51" grpId="0"/>
      <p:bldP spid="61" grpId="0" animBg="1"/>
      <p:bldP spid="62" grpId="0" animBg="1"/>
      <p:bldP spid="63" grpId="0" animBg="1"/>
      <p:bldP spid="64" grpId="0" animBg="1"/>
      <p:bldP spid="66" grpId="0"/>
      <p:bldP spid="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635085" y="91440"/>
            <a:ext cx="10833930" cy="1426774"/>
          </a:xfrm>
        </p:spPr>
        <p:txBody>
          <a:bodyPr/>
          <a:lstStyle/>
          <a:p>
            <a:r>
              <a:rPr lang="en-US" altLang="zh-CN" dirty="0"/>
              <a:t>Why attack only query data?</a:t>
            </a:r>
            <a:br>
              <a:rPr lang="en-US" altLang="zh-CN" dirty="0"/>
            </a:br>
            <a:br>
              <a:rPr lang="en-US" altLang="zh-CN" dirty="0"/>
            </a:b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40</a:t>
            </a:fld>
            <a:endParaRPr sz="2300" dirty="0">
              <a:latin typeface="Gill Sans MT"/>
              <a:cs typeface="Gill Sans MT"/>
            </a:endParaRPr>
          </a:p>
        </p:txBody>
      </p:sp>
      <p:sp>
        <p:nvSpPr>
          <p:cNvPr id="8" name="文本框 7">
            <a:extLst>
              <a:ext uri="{FF2B5EF4-FFF2-40B4-BE49-F238E27FC236}">
                <a16:creationId xmlns:a16="http://schemas.microsoft.com/office/drawing/2014/main" id="{A5457ABB-8A44-43AD-9ABD-FED7829FF8A9}"/>
              </a:ext>
            </a:extLst>
          </p:cNvPr>
          <p:cNvSpPr txBox="1"/>
          <p:nvPr/>
        </p:nvSpPr>
        <p:spPr>
          <a:xfrm>
            <a:off x="755650" y="1747248"/>
            <a:ext cx="16154400"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Attacking </a:t>
            </a:r>
            <a:r>
              <a:rPr lang="en-US" altLang="zh-CN" sz="4400" dirty="0">
                <a:solidFill>
                  <a:srgbClr val="0000FF"/>
                </a:solidFill>
                <a:latin typeface="Gill Sans MT" panose="020B0502020104020203" pitchFamily="34" charset="0"/>
              </a:rPr>
              <a:t>query data </a:t>
            </a:r>
            <a:r>
              <a:rPr lang="en-US" altLang="zh-CN" sz="4400" dirty="0">
                <a:latin typeface="Gill Sans MT" panose="020B0502020104020203" pitchFamily="34" charset="0"/>
              </a:rPr>
              <a:t>maximize </a:t>
            </a:r>
            <a:r>
              <a:rPr lang="en-US" altLang="zh-CN" sz="4400" dirty="0">
                <a:solidFill>
                  <a:srgbClr val="0000FF"/>
                </a:solidFill>
                <a:latin typeface="Gill Sans MT" panose="020B0502020104020203" pitchFamily="34" charset="0"/>
              </a:rPr>
              <a:t>robust accuracy</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Attacking </a:t>
            </a:r>
            <a:r>
              <a:rPr lang="en-US" altLang="zh-CN" sz="4400" dirty="0">
                <a:solidFill>
                  <a:srgbClr val="0000FF"/>
                </a:solidFill>
                <a:latin typeface="Gill Sans MT" panose="020B0502020104020203" pitchFamily="34" charset="0"/>
              </a:rPr>
              <a:t>support data </a:t>
            </a:r>
            <a:r>
              <a:rPr lang="en-US" altLang="zh-CN" sz="4400" dirty="0">
                <a:latin typeface="Gill Sans MT" panose="020B0502020104020203" pitchFamily="34" charset="0"/>
              </a:rPr>
              <a:t>maximize </a:t>
            </a:r>
            <a:r>
              <a:rPr lang="en-US" altLang="zh-CN" sz="4400" dirty="0">
                <a:solidFill>
                  <a:srgbClr val="0000FF"/>
                </a:solidFill>
                <a:latin typeface="Gill Sans MT" panose="020B0502020104020203" pitchFamily="34" charset="0"/>
              </a:rPr>
              <a:t>clean test accuracy</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Computational efficiency</a:t>
            </a:r>
          </a:p>
        </p:txBody>
      </p:sp>
      <p:pic>
        <p:nvPicPr>
          <p:cNvPr id="3" name="图片 2">
            <a:extLst>
              <a:ext uri="{FF2B5EF4-FFF2-40B4-BE49-F238E27FC236}">
                <a16:creationId xmlns:a16="http://schemas.microsoft.com/office/drawing/2014/main" id="{6B17DFDA-9524-4A60-8352-72231ADEC499}"/>
              </a:ext>
            </a:extLst>
          </p:cNvPr>
          <p:cNvPicPr>
            <a:picLocks noChangeAspect="1"/>
          </p:cNvPicPr>
          <p:nvPr/>
        </p:nvPicPr>
        <p:blipFill>
          <a:blip r:embed="rId3"/>
          <a:stretch>
            <a:fillRect/>
          </a:stretch>
        </p:blipFill>
        <p:spPr>
          <a:xfrm>
            <a:off x="755650" y="5175041"/>
            <a:ext cx="17221200" cy="4720367"/>
          </a:xfrm>
          <a:prstGeom prst="rect">
            <a:avLst/>
          </a:prstGeom>
        </p:spPr>
      </p:pic>
    </p:spTree>
    <p:extLst>
      <p:ext uri="{BB962C8B-B14F-4D97-AF65-F5344CB8AC3E}">
        <p14:creationId xmlns:p14="http://schemas.microsoft.com/office/powerpoint/2010/main" val="1490731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635084" y="91440"/>
            <a:ext cx="12808365" cy="1154162"/>
          </a:xfrm>
        </p:spPr>
        <p:txBody>
          <a:bodyPr/>
          <a:lstStyle/>
          <a:p>
            <a:r>
              <a:rPr lang="en-US" altLang="zh-CN" dirty="0"/>
              <a:t>Robustness-accuracy trade-off</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41</a:t>
            </a:fld>
            <a:endParaRPr sz="2300" dirty="0">
              <a:latin typeface="Gill Sans MT"/>
              <a:cs typeface="Gill Sans MT"/>
            </a:endParaRPr>
          </a:p>
        </p:txBody>
      </p:sp>
      <p:sp>
        <p:nvSpPr>
          <p:cNvPr id="8" name="文本框 7">
            <a:extLst>
              <a:ext uri="{FF2B5EF4-FFF2-40B4-BE49-F238E27FC236}">
                <a16:creationId xmlns:a16="http://schemas.microsoft.com/office/drawing/2014/main" id="{A5457ABB-8A44-43AD-9ABD-FED7829FF8A9}"/>
              </a:ext>
            </a:extLst>
          </p:cNvPr>
          <p:cNvSpPr txBox="1"/>
          <p:nvPr/>
        </p:nvSpPr>
        <p:spPr>
          <a:xfrm>
            <a:off x="755650" y="1747248"/>
            <a:ext cx="16154400"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zh-CN" altLang="en-US" sz="4400" dirty="0">
                <a:latin typeface="Gill Sans MT" panose="020B0502020104020203" pitchFamily="34" charset="0"/>
              </a:rPr>
              <a:t>只更新最后一层效果更好，更新早期层性能会下降</a:t>
            </a:r>
            <a:endParaRPr lang="en-US" altLang="zh-CN" sz="4400" dirty="0">
              <a:latin typeface="Gill Sans MT" panose="020B0502020104020203" pitchFamily="34" charset="0"/>
            </a:endParaRPr>
          </a:p>
        </p:txBody>
      </p:sp>
      <p:pic>
        <p:nvPicPr>
          <p:cNvPr id="5" name="图片 4">
            <a:extLst>
              <a:ext uri="{FF2B5EF4-FFF2-40B4-BE49-F238E27FC236}">
                <a16:creationId xmlns:a16="http://schemas.microsoft.com/office/drawing/2014/main" id="{C390D7BA-64C1-4DD3-9845-46B76FE8A22D}"/>
              </a:ext>
            </a:extLst>
          </p:cNvPr>
          <p:cNvPicPr>
            <a:picLocks noChangeAspect="1"/>
          </p:cNvPicPr>
          <p:nvPr/>
        </p:nvPicPr>
        <p:blipFill>
          <a:blip r:embed="rId3"/>
          <a:stretch>
            <a:fillRect/>
          </a:stretch>
        </p:blipFill>
        <p:spPr>
          <a:xfrm>
            <a:off x="222250" y="3902075"/>
            <a:ext cx="19431000" cy="4765096"/>
          </a:xfrm>
          <a:prstGeom prst="rect">
            <a:avLst/>
          </a:prstGeom>
        </p:spPr>
      </p:pic>
    </p:spTree>
    <p:extLst>
      <p:ext uri="{BB962C8B-B14F-4D97-AF65-F5344CB8AC3E}">
        <p14:creationId xmlns:p14="http://schemas.microsoft.com/office/powerpoint/2010/main" val="3951218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635084" y="91440"/>
            <a:ext cx="12808365" cy="1154162"/>
          </a:xfrm>
        </p:spPr>
        <p:txBody>
          <a:bodyPr/>
          <a:lstStyle/>
          <a:p>
            <a:r>
              <a:rPr lang="en-US" altLang="zh-CN" dirty="0"/>
              <a:t>Robustness alternatives</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42</a:t>
            </a:fld>
            <a:endParaRPr sz="2300" dirty="0">
              <a:latin typeface="Gill Sans MT"/>
              <a:cs typeface="Gill Sans MT"/>
            </a:endParaRPr>
          </a:p>
        </p:txBody>
      </p:sp>
      <p:sp>
        <p:nvSpPr>
          <p:cNvPr id="8" name="文本框 7">
            <a:extLst>
              <a:ext uri="{FF2B5EF4-FFF2-40B4-BE49-F238E27FC236}">
                <a16:creationId xmlns:a16="http://schemas.microsoft.com/office/drawing/2014/main" id="{A5457ABB-8A44-43AD-9ABD-FED7829FF8A9}"/>
              </a:ext>
            </a:extLst>
          </p:cNvPr>
          <p:cNvSpPr txBox="1"/>
          <p:nvPr/>
        </p:nvSpPr>
        <p:spPr>
          <a:xfrm>
            <a:off x="755650" y="1747248"/>
            <a:ext cx="16154400" cy="505131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Enhancing robustness with robust architectural features</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Feature denoising</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do not improve robustness on small network</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Pre-processing defenses</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ineffective in the few-shot regime</a:t>
            </a:r>
          </a:p>
        </p:txBody>
      </p:sp>
    </p:spTree>
    <p:extLst>
      <p:ext uri="{BB962C8B-B14F-4D97-AF65-F5344CB8AC3E}">
        <p14:creationId xmlns:p14="http://schemas.microsoft.com/office/powerpoint/2010/main" val="3982968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[ICLR2019]A Closer Look at Few-shot Classification</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43</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5425284B-2C34-4EBB-836B-2CE3D8157E53}"/>
              </a:ext>
            </a:extLst>
          </p:cNvPr>
          <p:cNvPicPr>
            <a:picLocks noChangeAspect="1"/>
          </p:cNvPicPr>
          <p:nvPr/>
        </p:nvPicPr>
        <p:blipFill>
          <a:blip r:embed="rId3"/>
          <a:stretch>
            <a:fillRect/>
          </a:stretch>
        </p:blipFill>
        <p:spPr>
          <a:xfrm>
            <a:off x="4637140" y="6188075"/>
            <a:ext cx="10829819" cy="2971800"/>
          </a:xfrm>
          <a:prstGeom prst="rect">
            <a:avLst/>
          </a:prstGeom>
        </p:spPr>
      </p:pic>
    </p:spTree>
    <p:extLst>
      <p:ext uri="{BB962C8B-B14F-4D97-AF65-F5344CB8AC3E}">
        <p14:creationId xmlns:p14="http://schemas.microsoft.com/office/powerpoint/2010/main" val="2593781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2428667" y="6544"/>
            <a:ext cx="12808365" cy="1154162"/>
          </a:xfrm>
        </p:spPr>
        <p:txBody>
          <a:bodyPr/>
          <a:lstStyle/>
          <a:p>
            <a:pPr algn="ctr"/>
            <a:r>
              <a:rPr lang="en-US" altLang="zh-CN" dirty="0"/>
              <a:t>Motivation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44</a:t>
            </a:fld>
            <a:endParaRPr sz="2300" dirty="0">
              <a:latin typeface="Gill Sans MT"/>
              <a:cs typeface="Gill Sans MT"/>
            </a:endParaRPr>
          </a:p>
        </p:txBody>
      </p:sp>
      <p:sp>
        <p:nvSpPr>
          <p:cNvPr id="8" name="文本框 7">
            <a:extLst>
              <a:ext uri="{FF2B5EF4-FFF2-40B4-BE49-F238E27FC236}">
                <a16:creationId xmlns:a16="http://schemas.microsoft.com/office/drawing/2014/main" id="{A5457ABB-8A44-43AD-9ABD-FED7829FF8A9}"/>
              </a:ext>
            </a:extLst>
          </p:cNvPr>
          <p:cNvSpPr txBox="1"/>
          <p:nvPr/>
        </p:nvSpPr>
        <p:spPr>
          <a:xfrm>
            <a:off x="1974850" y="3330442"/>
            <a:ext cx="17145000" cy="1996957"/>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zh-CN" altLang="en-US" sz="4400" dirty="0">
                <a:latin typeface="Gill Sans MT" panose="020B0502020104020203" pitchFamily="34" charset="0"/>
              </a:rPr>
              <a:t>不同的少样本学习算法在实现细节上的差异掩盖了相对性能增益。</a:t>
            </a:r>
            <a:endParaRPr lang="en-US" altLang="zh-CN" sz="44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zh-CN" altLang="en-US" sz="4400" dirty="0">
                <a:latin typeface="Gill Sans MT" panose="020B0502020104020203" pitchFamily="34" charset="0"/>
              </a:rPr>
              <a:t>基础类和新类之间缺乏域转换，这使得评估场景不现实。</a:t>
            </a:r>
            <a:endParaRPr lang="en-US" altLang="zh-CN" sz="4400" dirty="0">
              <a:latin typeface="Gill Sans MT" panose="020B0502020104020203" pitchFamily="34" charset="0"/>
            </a:endParaRPr>
          </a:p>
        </p:txBody>
      </p:sp>
    </p:spTree>
    <p:extLst>
      <p:ext uri="{BB962C8B-B14F-4D97-AF65-F5344CB8AC3E}">
        <p14:creationId xmlns:p14="http://schemas.microsoft.com/office/powerpoint/2010/main" val="2668880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2428667" y="6544"/>
            <a:ext cx="12808365" cy="1154162"/>
          </a:xfrm>
        </p:spPr>
        <p:txBody>
          <a:bodyPr/>
          <a:lstStyle/>
          <a:p>
            <a:pPr algn="ctr"/>
            <a:r>
              <a:rPr lang="en-US" altLang="zh-CN" dirty="0"/>
              <a:t>Contribution </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45</a:t>
            </a:fld>
            <a:endParaRPr sz="2300" dirty="0">
              <a:latin typeface="Gill Sans MT"/>
              <a:cs typeface="Gill Sans MT"/>
            </a:endParaRPr>
          </a:p>
        </p:txBody>
      </p:sp>
      <p:sp>
        <p:nvSpPr>
          <p:cNvPr id="8" name="文本框 7">
            <a:extLst>
              <a:ext uri="{FF2B5EF4-FFF2-40B4-BE49-F238E27FC236}">
                <a16:creationId xmlns:a16="http://schemas.microsoft.com/office/drawing/2014/main" id="{A5457ABB-8A44-43AD-9ABD-FED7829FF8A9}"/>
              </a:ext>
            </a:extLst>
          </p:cNvPr>
          <p:cNvSpPr txBox="1"/>
          <p:nvPr/>
        </p:nvSpPr>
        <p:spPr>
          <a:xfrm>
            <a:off x="1974850" y="3330442"/>
            <a:ext cx="16154400"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Analysis of several representative few-shot classification algorithms</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A modified baseline</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A new experimental setting </a:t>
            </a:r>
          </a:p>
        </p:txBody>
      </p:sp>
    </p:spTree>
    <p:extLst>
      <p:ext uri="{BB962C8B-B14F-4D97-AF65-F5344CB8AC3E}">
        <p14:creationId xmlns:p14="http://schemas.microsoft.com/office/powerpoint/2010/main" val="1871579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756150" y="138781"/>
            <a:ext cx="10363200" cy="1154162"/>
          </a:xfrm>
        </p:spPr>
        <p:txBody>
          <a:bodyPr/>
          <a:lstStyle/>
          <a:p>
            <a:r>
              <a:rPr lang="en-US" altLang="zh-CN" dirty="0"/>
              <a:t>Baseline and Baseline++</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46</a:t>
            </a:fld>
            <a:endParaRPr sz="2300" dirty="0">
              <a:latin typeface="Gill Sans MT"/>
              <a:cs typeface="Gill Sans MT"/>
            </a:endParaRPr>
          </a:p>
        </p:txBody>
      </p:sp>
      <p:pic>
        <p:nvPicPr>
          <p:cNvPr id="5" name="图片 4">
            <a:extLst>
              <a:ext uri="{FF2B5EF4-FFF2-40B4-BE49-F238E27FC236}">
                <a16:creationId xmlns:a16="http://schemas.microsoft.com/office/drawing/2014/main" id="{0FE19D5E-A728-4E41-87DE-C567B5E47C6A}"/>
              </a:ext>
            </a:extLst>
          </p:cNvPr>
          <p:cNvPicPr>
            <a:picLocks noChangeAspect="1"/>
          </p:cNvPicPr>
          <p:nvPr/>
        </p:nvPicPr>
        <p:blipFill>
          <a:blip r:embed="rId3"/>
          <a:stretch>
            <a:fillRect/>
          </a:stretch>
        </p:blipFill>
        <p:spPr>
          <a:xfrm>
            <a:off x="2127250" y="1499030"/>
            <a:ext cx="15621000" cy="9282043"/>
          </a:xfrm>
          <a:prstGeom prst="rect">
            <a:avLst/>
          </a:prstGeom>
        </p:spPr>
      </p:pic>
      <p:sp>
        <p:nvSpPr>
          <p:cNvPr id="7" name="矩形 6">
            <a:extLst>
              <a:ext uri="{FF2B5EF4-FFF2-40B4-BE49-F238E27FC236}">
                <a16:creationId xmlns:a16="http://schemas.microsoft.com/office/drawing/2014/main" id="{F01D64E2-B42E-4161-8AC4-4761300B8E9C}"/>
              </a:ext>
            </a:extLst>
          </p:cNvPr>
          <p:cNvSpPr/>
          <p:nvPr/>
        </p:nvSpPr>
        <p:spPr>
          <a:xfrm>
            <a:off x="17519650" y="6140051"/>
            <a:ext cx="2133600" cy="137160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可以减少类内差异？？</a:t>
            </a:r>
          </a:p>
        </p:txBody>
      </p:sp>
      <p:sp>
        <p:nvSpPr>
          <p:cNvPr id="3" name="文本框 2">
            <a:extLst>
              <a:ext uri="{FF2B5EF4-FFF2-40B4-BE49-F238E27FC236}">
                <a16:creationId xmlns:a16="http://schemas.microsoft.com/office/drawing/2014/main" id="{5E6601FC-4DE4-40C3-9DE8-F1B19A81214A}"/>
              </a:ext>
            </a:extLst>
          </p:cNvPr>
          <p:cNvSpPr txBox="1"/>
          <p:nvPr/>
        </p:nvSpPr>
        <p:spPr>
          <a:xfrm>
            <a:off x="17372076" y="2716994"/>
            <a:ext cx="1752600" cy="830997"/>
          </a:xfrm>
          <a:prstGeom prst="rect">
            <a:avLst/>
          </a:prstGeom>
          <a:noFill/>
        </p:spPr>
        <p:txBody>
          <a:bodyPr wrap="square" rtlCol="0">
            <a:spAutoFit/>
          </a:bodyPr>
          <a:lstStyle/>
          <a:p>
            <a:r>
              <a:rPr lang="en-US" altLang="zh-CN" sz="4800" dirty="0">
                <a:solidFill>
                  <a:srgbClr val="0000FF"/>
                </a:solidFill>
                <a:latin typeface="Gill Sans MT" panose="020B0502020104020203" pitchFamily="34" charset="0"/>
              </a:rPr>
              <a:t>test</a:t>
            </a:r>
            <a:endParaRPr lang="zh-CN" altLang="en-US" sz="4800" dirty="0">
              <a:solidFill>
                <a:srgbClr val="0000FF"/>
              </a:solidFill>
              <a:latin typeface="Gill Sans MT" panose="020B0502020104020203" pitchFamily="34" charset="0"/>
            </a:endParaRPr>
          </a:p>
        </p:txBody>
      </p:sp>
    </p:spTree>
    <p:extLst>
      <p:ext uri="{BB962C8B-B14F-4D97-AF65-F5344CB8AC3E}">
        <p14:creationId xmlns:p14="http://schemas.microsoft.com/office/powerpoint/2010/main" val="2801076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635084" y="91440"/>
            <a:ext cx="12808365" cy="1154162"/>
          </a:xfrm>
        </p:spPr>
        <p:txBody>
          <a:bodyPr/>
          <a:lstStyle/>
          <a:p>
            <a:r>
              <a:rPr lang="en-US" altLang="zh-CN" dirty="0"/>
              <a:t>Meta-learning Algorithms</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47</a:t>
            </a:fld>
            <a:endParaRPr sz="2300" dirty="0">
              <a:latin typeface="Gill Sans MT"/>
              <a:cs typeface="Gill Sans MT"/>
            </a:endParaRPr>
          </a:p>
        </p:txBody>
      </p:sp>
      <p:pic>
        <p:nvPicPr>
          <p:cNvPr id="3" name="图片 2">
            <a:extLst>
              <a:ext uri="{FF2B5EF4-FFF2-40B4-BE49-F238E27FC236}">
                <a16:creationId xmlns:a16="http://schemas.microsoft.com/office/drawing/2014/main" id="{1A0A89E3-14AB-42C4-A761-1E892F90AC46}"/>
              </a:ext>
            </a:extLst>
          </p:cNvPr>
          <p:cNvPicPr>
            <a:picLocks noChangeAspect="1"/>
          </p:cNvPicPr>
          <p:nvPr/>
        </p:nvPicPr>
        <p:blipFill>
          <a:blip r:embed="rId3"/>
          <a:stretch>
            <a:fillRect/>
          </a:stretch>
        </p:blipFill>
        <p:spPr>
          <a:xfrm>
            <a:off x="2046964" y="1502638"/>
            <a:ext cx="15701286" cy="9749435"/>
          </a:xfrm>
          <a:prstGeom prst="rect">
            <a:avLst/>
          </a:prstGeom>
        </p:spPr>
      </p:pic>
    </p:spTree>
    <p:extLst>
      <p:ext uri="{BB962C8B-B14F-4D97-AF65-F5344CB8AC3E}">
        <p14:creationId xmlns:p14="http://schemas.microsoft.com/office/powerpoint/2010/main" val="3716899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647867" y="119192"/>
            <a:ext cx="12808365" cy="1154162"/>
          </a:xfrm>
        </p:spPr>
        <p:txBody>
          <a:bodyPr/>
          <a:lstStyle/>
          <a:p>
            <a:pPr algn="ctr"/>
            <a:r>
              <a:rPr lang="en-US" altLang="zh-CN" dirty="0"/>
              <a:t>Result</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48</a:t>
            </a:fld>
            <a:endParaRPr sz="2300" dirty="0">
              <a:latin typeface="Gill Sans MT"/>
              <a:cs typeface="Gill Sans MT"/>
            </a:endParaRPr>
          </a:p>
        </p:txBody>
      </p:sp>
      <p:pic>
        <p:nvPicPr>
          <p:cNvPr id="5" name="图片 4">
            <a:extLst>
              <a:ext uri="{FF2B5EF4-FFF2-40B4-BE49-F238E27FC236}">
                <a16:creationId xmlns:a16="http://schemas.microsoft.com/office/drawing/2014/main" id="{B28A47E1-12BA-47C5-8463-36B7FB44892E}"/>
              </a:ext>
            </a:extLst>
          </p:cNvPr>
          <p:cNvPicPr>
            <a:picLocks noChangeAspect="1"/>
          </p:cNvPicPr>
          <p:nvPr/>
        </p:nvPicPr>
        <p:blipFill>
          <a:blip r:embed="rId3"/>
          <a:stretch>
            <a:fillRect/>
          </a:stretch>
        </p:blipFill>
        <p:spPr>
          <a:xfrm>
            <a:off x="1627124" y="1728325"/>
            <a:ext cx="16852392" cy="8625801"/>
          </a:xfrm>
          <a:prstGeom prst="rect">
            <a:avLst/>
          </a:prstGeom>
        </p:spPr>
      </p:pic>
    </p:spTree>
    <p:extLst>
      <p:ext uri="{BB962C8B-B14F-4D97-AF65-F5344CB8AC3E}">
        <p14:creationId xmlns:p14="http://schemas.microsoft.com/office/powerpoint/2010/main" val="2769928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647867" y="119192"/>
            <a:ext cx="12808365" cy="1154162"/>
          </a:xfrm>
        </p:spPr>
        <p:txBody>
          <a:bodyPr/>
          <a:lstStyle/>
          <a:p>
            <a:pPr algn="ctr"/>
            <a:r>
              <a:rPr lang="en-US" altLang="zh-CN" dirty="0"/>
              <a:t>Result</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49</a:t>
            </a:fld>
            <a:endParaRPr sz="2300" dirty="0">
              <a:latin typeface="Gill Sans MT"/>
              <a:cs typeface="Gill Sans MT"/>
            </a:endParaRPr>
          </a:p>
        </p:txBody>
      </p:sp>
      <p:pic>
        <p:nvPicPr>
          <p:cNvPr id="3" name="图片 2">
            <a:extLst>
              <a:ext uri="{FF2B5EF4-FFF2-40B4-BE49-F238E27FC236}">
                <a16:creationId xmlns:a16="http://schemas.microsoft.com/office/drawing/2014/main" id="{0C97A92D-0E03-4401-B23A-411612D8D960}"/>
              </a:ext>
            </a:extLst>
          </p:cNvPr>
          <p:cNvPicPr>
            <a:picLocks noChangeAspect="1"/>
          </p:cNvPicPr>
          <p:nvPr/>
        </p:nvPicPr>
        <p:blipFill>
          <a:blip r:embed="rId3"/>
          <a:stretch>
            <a:fillRect/>
          </a:stretch>
        </p:blipFill>
        <p:spPr>
          <a:xfrm>
            <a:off x="1415111" y="2253774"/>
            <a:ext cx="17273875" cy="6738461"/>
          </a:xfrm>
          <a:prstGeom prst="rect">
            <a:avLst/>
          </a:prstGeom>
        </p:spPr>
      </p:pic>
    </p:spTree>
    <p:extLst>
      <p:ext uri="{BB962C8B-B14F-4D97-AF65-F5344CB8AC3E}">
        <p14:creationId xmlns:p14="http://schemas.microsoft.com/office/powerpoint/2010/main" val="3993895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FB9DEA-832C-4BC3-8D5D-8BB90471BEDD}"/>
              </a:ext>
            </a:extLst>
          </p:cNvPr>
          <p:cNvSpPr>
            <a:spLocks noGrp="1"/>
          </p:cNvSpPr>
          <p:nvPr>
            <p:ph type="title"/>
          </p:nvPr>
        </p:nvSpPr>
        <p:spPr/>
        <p:txBody>
          <a:bodyPr/>
          <a:lstStyle/>
          <a:p>
            <a:r>
              <a:rPr lang="en-US" altLang="zh-TW" dirty="0"/>
              <a:t>Meta Learning</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8A424D-7D8F-4ED6-9F0D-D5BA9E4DCC03}"/>
                  </a:ext>
                </a:extLst>
              </p:cNvPr>
              <p:cNvSpPr>
                <a:spLocks noGrp="1"/>
              </p:cNvSpPr>
              <p:nvPr>
                <p:ph idx="1"/>
              </p:nvPr>
            </p:nvSpPr>
            <p:spPr>
              <a:xfrm>
                <a:off x="3549174" y="3010591"/>
                <a:ext cx="13005753" cy="7175679"/>
              </a:xfrm>
            </p:spPr>
            <p:txBody>
              <a:bodyPr>
                <a:normAutofit/>
              </a:bodyPr>
              <a:lstStyle/>
              <a:p>
                <a:r>
                  <a:rPr lang="en-US" altLang="zh-TW" sz="3958" dirty="0"/>
                  <a:t>Defining the goodness of a function </a:t>
                </a:r>
                <a14:m>
                  <m:oMath xmlns:m="http://schemas.openxmlformats.org/officeDocument/2006/math">
                    <m:r>
                      <a:rPr lang="en-US" altLang="zh-TW" sz="3958" i="1">
                        <a:latin typeface="Cambria Math" panose="02040503050406030204" pitchFamily="18" charset="0"/>
                      </a:rPr>
                      <m:t>𝐹</m:t>
                    </m:r>
                  </m:oMath>
                </a14:m>
                <a:r>
                  <a:rPr lang="en-US" altLang="zh-TW" sz="3958" dirty="0"/>
                  <a:t> </a:t>
                </a:r>
                <a:endParaRPr lang="zh-TW" altLang="en-US" sz="3958" dirty="0"/>
              </a:p>
            </p:txBody>
          </p:sp>
        </mc:Choice>
        <mc:Fallback xmlns="">
          <p:sp>
            <p:nvSpPr>
              <p:cNvPr id="3" name="內容版面配置區 2">
                <a:extLst>
                  <a:ext uri="{FF2B5EF4-FFF2-40B4-BE49-F238E27FC236}">
                    <a16:creationId xmlns:a16="http://schemas.microsoft.com/office/drawing/2014/main" id="{198A424D-7D8F-4ED6-9F0D-D5BA9E4DCC03}"/>
                  </a:ext>
                </a:extLst>
              </p:cNvPr>
              <p:cNvSpPr>
                <a:spLocks noGrp="1" noRot="1" noChangeAspect="1" noMove="1" noResize="1" noEditPoints="1" noAdjustHandles="1" noChangeArrowheads="1" noChangeShapeType="1" noTextEdit="1"/>
              </p:cNvSpPr>
              <p:nvPr>
                <p:ph idx="1"/>
              </p:nvPr>
            </p:nvSpPr>
            <p:spPr>
              <a:xfrm>
                <a:off x="3549174" y="3010591"/>
                <a:ext cx="13005753" cy="7175679"/>
              </a:xfrm>
              <a:blipFill>
                <a:blip r:embed="rId2"/>
                <a:stretch>
                  <a:fillRect l="-1453" t="-22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90BED2A-8625-4FBA-BC0F-69C1EA21C1AE}"/>
                  </a:ext>
                </a:extLst>
              </p:cNvPr>
              <p:cNvSpPr/>
              <p:nvPr/>
            </p:nvSpPr>
            <p:spPr>
              <a:xfrm>
                <a:off x="6811628" y="6441955"/>
                <a:ext cx="2968145" cy="13620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958" dirty="0"/>
                  <a:t>Learning</a:t>
                </a:r>
              </a:p>
              <a:p>
                <a:pPr algn="ctr"/>
                <a:r>
                  <a:rPr lang="en-US" altLang="zh-TW" sz="3958" dirty="0"/>
                  <a:t>Algorithm </a:t>
                </a:r>
                <a14:m>
                  <m:oMath xmlns:m="http://schemas.openxmlformats.org/officeDocument/2006/math">
                    <m:r>
                      <a:rPr lang="en-US" altLang="zh-TW" sz="3958" i="1">
                        <a:latin typeface="Cambria Math" panose="02040503050406030204" pitchFamily="18" charset="0"/>
                      </a:rPr>
                      <m:t>𝐹</m:t>
                    </m:r>
                  </m:oMath>
                </a14:m>
                <a:endParaRPr lang="zh-TW" altLang="en-US" sz="3958" dirty="0"/>
              </a:p>
            </p:txBody>
          </p:sp>
        </mc:Choice>
        <mc:Fallback xmlns="">
          <p:sp>
            <p:nvSpPr>
              <p:cNvPr id="5" name="矩形 4">
                <a:extLst>
                  <a:ext uri="{FF2B5EF4-FFF2-40B4-BE49-F238E27FC236}">
                    <a16:creationId xmlns:a16="http://schemas.microsoft.com/office/drawing/2014/main" id="{790BED2A-8625-4FBA-BC0F-69C1EA21C1AE}"/>
                  </a:ext>
                </a:extLst>
              </p:cNvPr>
              <p:cNvSpPr>
                <a:spLocks noRot="1" noChangeAspect="1" noMove="1" noResize="1" noEditPoints="1" noAdjustHandles="1" noChangeArrowheads="1" noChangeShapeType="1" noTextEdit="1"/>
              </p:cNvSpPr>
              <p:nvPr/>
            </p:nvSpPr>
            <p:spPr>
              <a:xfrm>
                <a:off x="6811628" y="6441955"/>
                <a:ext cx="2968145" cy="1362059"/>
              </a:xfrm>
              <a:prstGeom prst="rect">
                <a:avLst/>
              </a:prstGeom>
              <a:blipFill>
                <a:blip r:embed="rId3"/>
                <a:stretch>
                  <a:fillRect l="-1639" t="-4911" b="-16071"/>
                </a:stretch>
              </a:blipFill>
            </p:spPr>
            <p:txBody>
              <a:bodyPr/>
              <a:lstStyle/>
              <a:p>
                <a:r>
                  <a:rPr lang="zh-CN" altLang="en-US">
                    <a:noFill/>
                  </a:rPr>
                  <a:t> </a:t>
                </a:r>
              </a:p>
            </p:txBody>
          </p:sp>
        </mc:Fallback>
      </mc:AlternateContent>
      <p:grpSp>
        <p:nvGrpSpPr>
          <p:cNvPr id="87" name="群組 86">
            <a:extLst>
              <a:ext uri="{FF2B5EF4-FFF2-40B4-BE49-F238E27FC236}">
                <a16:creationId xmlns:a16="http://schemas.microsoft.com/office/drawing/2014/main" id="{916598E2-1AAE-4E57-9687-A642F1891C44}"/>
              </a:ext>
            </a:extLst>
          </p:cNvPr>
          <p:cNvGrpSpPr/>
          <p:nvPr/>
        </p:nvGrpSpPr>
        <p:grpSpPr>
          <a:xfrm>
            <a:off x="6811628" y="4154781"/>
            <a:ext cx="2968145" cy="1778100"/>
            <a:chOff x="2607005" y="2519462"/>
            <a:chExt cx="1799886" cy="1078241"/>
          </a:xfrm>
        </p:grpSpPr>
        <p:sp>
          <p:nvSpPr>
            <p:cNvPr id="6" name="矩形 5">
              <a:extLst>
                <a:ext uri="{FF2B5EF4-FFF2-40B4-BE49-F238E27FC236}">
                  <a16:creationId xmlns:a16="http://schemas.microsoft.com/office/drawing/2014/main" id="{62E35147-E3BA-4517-A204-CE417E6C5D39}"/>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pic>
          <p:nvPicPr>
            <p:cNvPr id="8" name="Picture 2" descr="ãcatãçåçæå°çµæ">
              <a:extLst>
                <a:ext uri="{FF2B5EF4-FFF2-40B4-BE49-F238E27FC236}">
                  <a16:creationId xmlns:a16="http://schemas.microsoft.com/office/drawing/2014/main" id="{08213317-C0B8-489A-A585-E5DC55306C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ãdogãçåçæå°çµæ">
              <a:extLst>
                <a:ext uri="{FF2B5EF4-FFF2-40B4-BE49-F238E27FC236}">
                  <a16:creationId xmlns:a16="http://schemas.microsoft.com/office/drawing/2014/main" id="{B077F29C-3EA1-438C-8216-6FD2FEAE20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34364FD5-38A0-472B-B441-87305D65B07B}"/>
                </a:ext>
              </a:extLst>
            </p:cNvPr>
            <p:cNvSpPr txBox="1"/>
            <p:nvPr/>
          </p:nvSpPr>
          <p:spPr>
            <a:xfrm>
              <a:off x="2779207" y="3241071"/>
              <a:ext cx="584200" cy="332951"/>
            </a:xfrm>
            <a:prstGeom prst="rect">
              <a:avLst/>
            </a:prstGeom>
            <a:noFill/>
          </p:spPr>
          <p:txBody>
            <a:bodyPr wrap="square" rtlCol="0">
              <a:spAutoFit/>
            </a:bodyPr>
            <a:lstStyle/>
            <a:p>
              <a:pPr algn="ctr"/>
              <a:r>
                <a:rPr lang="en-US" altLang="zh-TW" sz="2968" dirty="0"/>
                <a:t>cat</a:t>
              </a:r>
              <a:endParaRPr lang="zh-TW" altLang="en-US" sz="2968" dirty="0"/>
            </a:p>
          </p:txBody>
        </p:sp>
        <p:sp>
          <p:nvSpPr>
            <p:cNvPr id="14" name="文字方塊 13">
              <a:extLst>
                <a:ext uri="{FF2B5EF4-FFF2-40B4-BE49-F238E27FC236}">
                  <a16:creationId xmlns:a16="http://schemas.microsoft.com/office/drawing/2014/main" id="{2BEAC9B4-6857-4514-B1BD-1455AB159682}"/>
                </a:ext>
              </a:extLst>
            </p:cNvPr>
            <p:cNvSpPr txBox="1"/>
            <p:nvPr/>
          </p:nvSpPr>
          <p:spPr>
            <a:xfrm>
              <a:off x="3627107" y="3241071"/>
              <a:ext cx="584200" cy="332951"/>
            </a:xfrm>
            <a:prstGeom prst="rect">
              <a:avLst/>
            </a:prstGeom>
            <a:noFill/>
          </p:spPr>
          <p:txBody>
            <a:bodyPr wrap="square" rtlCol="0">
              <a:spAutoFit/>
            </a:bodyPr>
            <a:lstStyle/>
            <a:p>
              <a:pPr algn="ctr"/>
              <a:r>
                <a:rPr lang="en-US" altLang="zh-TW" sz="2968" dirty="0"/>
                <a:t>dog</a:t>
              </a:r>
              <a:endParaRPr lang="zh-TW" altLang="en-US" sz="2968" dirty="0"/>
            </a:p>
          </p:txBody>
        </p:sp>
      </p:grpSp>
      <p:grpSp>
        <p:nvGrpSpPr>
          <p:cNvPr id="26" name="群組 25">
            <a:extLst>
              <a:ext uri="{FF2B5EF4-FFF2-40B4-BE49-F238E27FC236}">
                <a16:creationId xmlns:a16="http://schemas.microsoft.com/office/drawing/2014/main" id="{F9A68025-A3BF-416A-800D-96027681E878}"/>
              </a:ext>
            </a:extLst>
          </p:cNvPr>
          <p:cNvGrpSpPr/>
          <p:nvPr/>
        </p:nvGrpSpPr>
        <p:grpSpPr>
          <a:xfrm>
            <a:off x="3553883" y="7994874"/>
            <a:ext cx="2870367" cy="1753320"/>
            <a:chOff x="-1042093" y="5506078"/>
            <a:chExt cx="1740593" cy="1063215"/>
          </a:xfrm>
        </p:grpSpPr>
        <p:sp>
          <p:nvSpPr>
            <p:cNvPr id="25" name="矩形 24">
              <a:extLst>
                <a:ext uri="{FF2B5EF4-FFF2-40B4-BE49-F238E27FC236}">
                  <a16:creationId xmlns:a16="http://schemas.microsoft.com/office/drawing/2014/main" id="{C4DD7A0F-1C2F-4D80-9119-2154EF9076C4}"/>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pic>
          <p:nvPicPr>
            <p:cNvPr id="16" name="Picture 4" descr="ãcatãçåçæå°çµæ">
              <a:extLst>
                <a:ext uri="{FF2B5EF4-FFF2-40B4-BE49-F238E27FC236}">
                  <a16:creationId xmlns:a16="http://schemas.microsoft.com/office/drawing/2014/main" id="{2C65AB77-2A32-4A21-B66D-B220C0D159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ãdogãçåçæå°çµæ">
              <a:extLst>
                <a:ext uri="{FF2B5EF4-FFF2-40B4-BE49-F238E27FC236}">
                  <a16:creationId xmlns:a16="http://schemas.microsoft.com/office/drawing/2014/main" id="{7A0C10E3-9994-453C-BED8-3420BEB2BA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9EF3AF9D-9B05-4B6C-8800-0D8778FF17F4}"/>
                </a:ext>
              </a:extLst>
            </p:cNvPr>
            <p:cNvSpPr txBox="1"/>
            <p:nvPr/>
          </p:nvSpPr>
          <p:spPr>
            <a:xfrm>
              <a:off x="-871362" y="6236342"/>
              <a:ext cx="584200" cy="332951"/>
            </a:xfrm>
            <a:prstGeom prst="rect">
              <a:avLst/>
            </a:prstGeom>
            <a:noFill/>
          </p:spPr>
          <p:txBody>
            <a:bodyPr wrap="square" rtlCol="0">
              <a:spAutoFit/>
            </a:bodyPr>
            <a:lstStyle/>
            <a:p>
              <a:pPr algn="ctr"/>
              <a:r>
                <a:rPr lang="en-US" altLang="zh-TW" sz="2968" dirty="0"/>
                <a:t>cat</a:t>
              </a:r>
              <a:endParaRPr lang="zh-TW" altLang="en-US" sz="2968" dirty="0"/>
            </a:p>
          </p:txBody>
        </p:sp>
        <p:sp>
          <p:nvSpPr>
            <p:cNvPr id="19" name="文字方塊 18">
              <a:extLst>
                <a:ext uri="{FF2B5EF4-FFF2-40B4-BE49-F238E27FC236}">
                  <a16:creationId xmlns:a16="http://schemas.microsoft.com/office/drawing/2014/main" id="{71DC1749-D455-4507-9095-C0D48E8CD52D}"/>
                </a:ext>
              </a:extLst>
            </p:cNvPr>
            <p:cNvSpPr txBox="1"/>
            <p:nvPr/>
          </p:nvSpPr>
          <p:spPr>
            <a:xfrm>
              <a:off x="-19638" y="6235699"/>
              <a:ext cx="584200" cy="332951"/>
            </a:xfrm>
            <a:prstGeom prst="rect">
              <a:avLst/>
            </a:prstGeom>
            <a:noFill/>
          </p:spPr>
          <p:txBody>
            <a:bodyPr wrap="square" rtlCol="0">
              <a:spAutoFit/>
            </a:bodyPr>
            <a:lstStyle/>
            <a:p>
              <a:pPr algn="ctr"/>
              <a:r>
                <a:rPr lang="en-US" altLang="zh-TW" sz="2968" dirty="0"/>
                <a:t>dog</a:t>
              </a:r>
              <a:endParaRPr lang="zh-TW" altLang="en-US" sz="2968" dirty="0"/>
            </a:p>
          </p:txBody>
        </p:sp>
      </p:grpSp>
      <p:sp>
        <p:nvSpPr>
          <p:cNvPr id="20" name="文字方塊 19">
            <a:extLst>
              <a:ext uri="{FF2B5EF4-FFF2-40B4-BE49-F238E27FC236}">
                <a16:creationId xmlns:a16="http://schemas.microsoft.com/office/drawing/2014/main" id="{931C2050-66BC-48EF-86BC-8129CE84260D}"/>
              </a:ext>
            </a:extLst>
          </p:cNvPr>
          <p:cNvSpPr txBox="1"/>
          <p:nvPr/>
        </p:nvSpPr>
        <p:spPr>
          <a:xfrm>
            <a:off x="3707689" y="5704203"/>
            <a:ext cx="1843005" cy="701410"/>
          </a:xfrm>
          <a:prstGeom prst="rect">
            <a:avLst/>
          </a:prstGeom>
          <a:noFill/>
        </p:spPr>
        <p:txBody>
          <a:bodyPr wrap="square" rtlCol="0">
            <a:spAutoFit/>
          </a:bodyPr>
          <a:lstStyle/>
          <a:p>
            <a:pPr algn="ctr"/>
            <a:r>
              <a:rPr lang="en-US" altLang="zh-TW" sz="3958" b="1" u="sng" dirty="0"/>
              <a:t>Task 1</a:t>
            </a:r>
            <a:endParaRPr lang="zh-TW" altLang="en-US" sz="3958" b="1" u="sng" dirty="0"/>
          </a:p>
        </p:txBody>
      </p:sp>
      <p:grpSp>
        <p:nvGrpSpPr>
          <p:cNvPr id="22" name="群組 21">
            <a:extLst>
              <a:ext uri="{FF2B5EF4-FFF2-40B4-BE49-F238E27FC236}">
                <a16:creationId xmlns:a16="http://schemas.microsoft.com/office/drawing/2014/main" id="{3E00F2CF-B145-433F-BF48-421422F8218F}"/>
              </a:ext>
            </a:extLst>
          </p:cNvPr>
          <p:cNvGrpSpPr/>
          <p:nvPr/>
        </p:nvGrpSpPr>
        <p:grpSpPr>
          <a:xfrm>
            <a:off x="7862779" y="8434391"/>
            <a:ext cx="978358" cy="906513"/>
            <a:chOff x="6178183" y="3353744"/>
            <a:chExt cx="706957" cy="604230"/>
          </a:xfrm>
        </p:grpSpPr>
        <p:sp>
          <p:nvSpPr>
            <p:cNvPr id="23" name="矩形 22">
              <a:extLst>
                <a:ext uri="{FF2B5EF4-FFF2-40B4-BE49-F238E27FC236}">
                  <a16:creationId xmlns:a16="http://schemas.microsoft.com/office/drawing/2014/main" id="{34351BB8-456F-47C5-ABCC-5EDB1020CC40}"/>
                </a:ext>
              </a:extLst>
            </p:cNvPr>
            <p:cNvSpPr/>
            <p:nvPr/>
          </p:nvSpPr>
          <p:spPr>
            <a:xfrm>
              <a:off x="6178183" y="3353744"/>
              <a:ext cx="619435"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968"/>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2D7E2A85-0366-442D-9F92-4172CA4BFE84}"/>
                    </a:ext>
                  </a:extLst>
                </p:cNvPr>
                <p:cNvSpPr txBox="1"/>
                <p:nvPr/>
              </p:nvSpPr>
              <p:spPr>
                <a:xfrm>
                  <a:off x="6337300" y="3429000"/>
                  <a:ext cx="547840" cy="473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𝑓</m:t>
                            </m:r>
                          </m:e>
                          <m:sup>
                            <m:r>
                              <a:rPr lang="en-US" altLang="zh-TW" sz="4617" i="1">
                                <a:latin typeface="Cambria Math" panose="02040503050406030204" pitchFamily="18" charset="0"/>
                              </a:rPr>
                              <m:t>1</m:t>
                            </m:r>
                          </m:sup>
                        </m:sSup>
                      </m:oMath>
                    </m:oMathPara>
                  </a14:m>
                  <a:endParaRPr lang="zh-TW" altLang="en-US" sz="4617" dirty="0"/>
                </a:p>
              </p:txBody>
            </p:sp>
          </mc:Choice>
          <mc:Fallback xmlns="">
            <p:sp>
              <p:nvSpPr>
                <p:cNvPr id="24" name="文字方塊 23">
                  <a:extLst>
                    <a:ext uri="{FF2B5EF4-FFF2-40B4-BE49-F238E27FC236}">
                      <a16:creationId xmlns:a16="http://schemas.microsoft.com/office/drawing/2014/main" id="{2D7E2A85-0366-442D-9F92-4172CA4BFE84}"/>
                    </a:ext>
                  </a:extLst>
                </p:cNvPr>
                <p:cNvSpPr txBox="1">
                  <a:spLocks noRot="1" noChangeAspect="1" noMove="1" noResize="1" noEditPoints="1" noAdjustHandles="1" noChangeArrowheads="1" noChangeShapeType="1" noTextEdit="1"/>
                </p:cNvSpPr>
                <p:nvPr/>
              </p:nvSpPr>
              <p:spPr>
                <a:xfrm>
                  <a:off x="6337300" y="3429000"/>
                  <a:ext cx="547840" cy="47359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8041098" y="10070264"/>
                <a:ext cx="602986" cy="710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𝑙</m:t>
                          </m:r>
                        </m:e>
                        <m:sup>
                          <m:r>
                            <a:rPr lang="en-US" altLang="zh-TW" sz="4617" i="1">
                              <a:latin typeface="Cambria Math" panose="02040503050406030204" pitchFamily="18" charset="0"/>
                            </a:rPr>
                            <m:t>1</m:t>
                          </m:r>
                        </m:sup>
                      </m:sSup>
                    </m:oMath>
                  </m:oMathPara>
                </a14:m>
                <a:endParaRPr lang="zh-TW" altLang="en-US" sz="4617" dirty="0"/>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8041098" y="10070264"/>
                <a:ext cx="602986" cy="710516"/>
              </a:xfrm>
              <a:prstGeom prst="rect">
                <a:avLst/>
              </a:prstGeom>
              <a:blipFill>
                <a:blip r:embed="rId9"/>
                <a:stretch>
                  <a:fillRect/>
                </a:stretch>
              </a:blipFill>
            </p:spPr>
            <p:txBody>
              <a:bodyPr/>
              <a:lstStyle/>
              <a:p>
                <a:r>
                  <a:rPr lang="zh-CN"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8301360" y="5932879"/>
            <a:ext cx="0" cy="552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8291400" y="7860261"/>
            <a:ext cx="0" cy="552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8291400" y="9387318"/>
            <a:ext cx="0" cy="552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6F77349B-6A1A-4F04-9188-E6288109B92E}"/>
              </a:ext>
            </a:extLst>
          </p:cNvPr>
          <p:cNvCxnSpPr>
            <a:cxnSpLocks/>
          </p:cNvCxnSpPr>
          <p:nvPr/>
        </p:nvCxnSpPr>
        <p:spPr>
          <a:xfrm flipV="1">
            <a:off x="6445192" y="8932869"/>
            <a:ext cx="13321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C16D5C08-9587-42AC-81CF-EAF86B26A711}"/>
              </a:ext>
            </a:extLst>
          </p:cNvPr>
          <p:cNvSpPr txBox="1"/>
          <p:nvPr/>
        </p:nvSpPr>
        <p:spPr>
          <a:xfrm>
            <a:off x="5379404" y="4628370"/>
            <a:ext cx="1504242" cy="701410"/>
          </a:xfrm>
          <a:prstGeom prst="rect">
            <a:avLst/>
          </a:prstGeom>
          <a:noFill/>
        </p:spPr>
        <p:txBody>
          <a:bodyPr wrap="square" rtlCol="0">
            <a:spAutoFit/>
          </a:bodyPr>
          <a:lstStyle/>
          <a:p>
            <a:pPr algn="ctr"/>
            <a:r>
              <a:rPr lang="en-US" altLang="zh-TW" sz="3958" i="1" dirty="0"/>
              <a:t>Train</a:t>
            </a:r>
            <a:endParaRPr lang="zh-TW" altLang="en-US" sz="3958" i="1" dirty="0"/>
          </a:p>
        </p:txBody>
      </p:sp>
      <p:sp>
        <p:nvSpPr>
          <p:cNvPr id="54" name="文字方塊 53">
            <a:extLst>
              <a:ext uri="{FF2B5EF4-FFF2-40B4-BE49-F238E27FC236}">
                <a16:creationId xmlns:a16="http://schemas.microsoft.com/office/drawing/2014/main" id="{73947AF5-2E16-45FE-82D8-2DAF63CBED45}"/>
              </a:ext>
            </a:extLst>
          </p:cNvPr>
          <p:cNvSpPr txBox="1"/>
          <p:nvPr/>
        </p:nvSpPr>
        <p:spPr>
          <a:xfrm>
            <a:off x="4296000" y="7214591"/>
            <a:ext cx="1504242" cy="701410"/>
          </a:xfrm>
          <a:prstGeom prst="rect">
            <a:avLst/>
          </a:prstGeom>
          <a:noFill/>
        </p:spPr>
        <p:txBody>
          <a:bodyPr wrap="square" rtlCol="0">
            <a:spAutoFit/>
          </a:bodyPr>
          <a:lstStyle/>
          <a:p>
            <a:pPr algn="ctr"/>
            <a:r>
              <a:rPr lang="en-US" altLang="zh-TW" sz="3958" i="1" dirty="0"/>
              <a:t>Test</a:t>
            </a:r>
            <a:endParaRPr lang="zh-TW" altLang="en-US" sz="3958" i="1" dirty="0"/>
          </a:p>
        </p:txBody>
      </p: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44EED255-1BDE-4A3F-8545-D333B906B22C}"/>
                  </a:ext>
                </a:extLst>
              </p:cNvPr>
              <p:cNvSpPr/>
              <p:nvPr/>
            </p:nvSpPr>
            <p:spPr>
              <a:xfrm>
                <a:off x="13683099" y="6441955"/>
                <a:ext cx="2968145" cy="13620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958" dirty="0"/>
                  <a:t>Learning</a:t>
                </a:r>
              </a:p>
              <a:p>
                <a:pPr algn="ctr"/>
                <a:r>
                  <a:rPr lang="en-US" altLang="zh-TW" sz="3958" dirty="0"/>
                  <a:t>Algorithm </a:t>
                </a:r>
                <a14:m>
                  <m:oMath xmlns:m="http://schemas.openxmlformats.org/officeDocument/2006/math">
                    <m:r>
                      <a:rPr lang="en-US" altLang="zh-TW" sz="3958" i="1">
                        <a:latin typeface="Cambria Math" panose="02040503050406030204" pitchFamily="18" charset="0"/>
                      </a:rPr>
                      <m:t>𝐹</m:t>
                    </m:r>
                  </m:oMath>
                </a14:m>
                <a:endParaRPr lang="zh-TW" altLang="en-US" sz="3958" dirty="0"/>
              </a:p>
            </p:txBody>
          </p:sp>
        </mc:Choice>
        <mc:Fallback xmlns="">
          <p:sp>
            <p:nvSpPr>
              <p:cNvPr id="55" name="矩形 54">
                <a:extLst>
                  <a:ext uri="{FF2B5EF4-FFF2-40B4-BE49-F238E27FC236}">
                    <a16:creationId xmlns:a16="http://schemas.microsoft.com/office/drawing/2014/main" id="{44EED255-1BDE-4A3F-8545-D333B906B22C}"/>
                  </a:ext>
                </a:extLst>
              </p:cNvPr>
              <p:cNvSpPr>
                <a:spLocks noRot="1" noChangeAspect="1" noMove="1" noResize="1" noEditPoints="1" noAdjustHandles="1" noChangeArrowheads="1" noChangeShapeType="1" noTextEdit="1"/>
              </p:cNvSpPr>
              <p:nvPr/>
            </p:nvSpPr>
            <p:spPr>
              <a:xfrm>
                <a:off x="13683099" y="6441955"/>
                <a:ext cx="2968145" cy="1362059"/>
              </a:xfrm>
              <a:prstGeom prst="rect">
                <a:avLst/>
              </a:prstGeom>
              <a:blipFill>
                <a:blip r:embed="rId10"/>
                <a:stretch>
                  <a:fillRect l="-1844" t="-4911" b="-16071"/>
                </a:stretch>
              </a:blipFill>
            </p:spPr>
            <p:txBody>
              <a:bodyPr/>
              <a:lstStyle/>
              <a:p>
                <a:r>
                  <a:rPr lang="zh-CN" altLang="en-US">
                    <a:noFill/>
                  </a:rPr>
                  <a:t> </a:t>
                </a:r>
              </a:p>
            </p:txBody>
          </p:sp>
        </mc:Fallback>
      </mc:AlternateContent>
      <p:sp>
        <p:nvSpPr>
          <p:cNvPr id="67" name="文字方塊 66">
            <a:extLst>
              <a:ext uri="{FF2B5EF4-FFF2-40B4-BE49-F238E27FC236}">
                <a16:creationId xmlns:a16="http://schemas.microsoft.com/office/drawing/2014/main" id="{F9F48EBB-A5C7-462A-8E90-9557B8A51A1B}"/>
              </a:ext>
            </a:extLst>
          </p:cNvPr>
          <p:cNvSpPr txBox="1"/>
          <p:nvPr/>
        </p:nvSpPr>
        <p:spPr>
          <a:xfrm>
            <a:off x="10579160" y="5704203"/>
            <a:ext cx="1843005" cy="701410"/>
          </a:xfrm>
          <a:prstGeom prst="rect">
            <a:avLst/>
          </a:prstGeom>
          <a:noFill/>
        </p:spPr>
        <p:txBody>
          <a:bodyPr wrap="square" rtlCol="0">
            <a:spAutoFit/>
          </a:bodyPr>
          <a:lstStyle/>
          <a:p>
            <a:pPr algn="ctr"/>
            <a:r>
              <a:rPr lang="en-US" altLang="zh-TW" sz="3958" b="1" u="sng" dirty="0"/>
              <a:t>Task 2</a:t>
            </a:r>
            <a:endParaRPr lang="zh-TW" altLang="en-US" sz="3958" b="1" u="sng" dirty="0"/>
          </a:p>
        </p:txBody>
      </p:sp>
      <p:grpSp>
        <p:nvGrpSpPr>
          <p:cNvPr id="68" name="群組 67">
            <a:extLst>
              <a:ext uri="{FF2B5EF4-FFF2-40B4-BE49-F238E27FC236}">
                <a16:creationId xmlns:a16="http://schemas.microsoft.com/office/drawing/2014/main" id="{938C889B-E4DC-4315-815F-12FF76D913D7}"/>
              </a:ext>
            </a:extLst>
          </p:cNvPr>
          <p:cNvGrpSpPr/>
          <p:nvPr/>
        </p:nvGrpSpPr>
        <p:grpSpPr>
          <a:xfrm>
            <a:off x="14734265" y="8434391"/>
            <a:ext cx="990989" cy="906513"/>
            <a:chOff x="6178183" y="3353744"/>
            <a:chExt cx="716083" cy="604230"/>
          </a:xfrm>
        </p:grpSpPr>
        <p:sp>
          <p:nvSpPr>
            <p:cNvPr id="69" name="矩形 68">
              <a:extLst>
                <a:ext uri="{FF2B5EF4-FFF2-40B4-BE49-F238E27FC236}">
                  <a16:creationId xmlns:a16="http://schemas.microsoft.com/office/drawing/2014/main" id="{AA155B17-AA69-4FF9-A4CA-08229E47A599}"/>
                </a:ext>
              </a:extLst>
            </p:cNvPr>
            <p:cNvSpPr/>
            <p:nvPr/>
          </p:nvSpPr>
          <p:spPr>
            <a:xfrm>
              <a:off x="6178183" y="3353744"/>
              <a:ext cx="619435"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968"/>
            </a:p>
          </p:txBody>
        </p: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FEE6C29A-14DE-4D93-967B-949D48DFEE35}"/>
                    </a:ext>
                  </a:extLst>
                </p:cNvPr>
                <p:cNvSpPr txBox="1"/>
                <p:nvPr/>
              </p:nvSpPr>
              <p:spPr>
                <a:xfrm>
                  <a:off x="6337300" y="3429000"/>
                  <a:ext cx="556966" cy="473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𝑓</m:t>
                            </m:r>
                          </m:e>
                          <m:sup>
                            <m:r>
                              <a:rPr lang="en-US" altLang="zh-TW" sz="4617" i="1">
                                <a:latin typeface="Cambria Math" panose="02040503050406030204" pitchFamily="18" charset="0"/>
                              </a:rPr>
                              <m:t>2</m:t>
                            </m:r>
                          </m:sup>
                        </m:sSup>
                      </m:oMath>
                    </m:oMathPara>
                  </a14:m>
                  <a:endParaRPr lang="zh-TW" altLang="en-US" sz="4617" dirty="0"/>
                </a:p>
              </p:txBody>
            </p:sp>
          </mc:Choice>
          <mc:Fallback xmlns="">
            <p:sp>
              <p:nvSpPr>
                <p:cNvPr id="70" name="文字方塊 69">
                  <a:extLst>
                    <a:ext uri="{FF2B5EF4-FFF2-40B4-BE49-F238E27FC236}">
                      <a16:creationId xmlns:a16="http://schemas.microsoft.com/office/drawing/2014/main" id="{FEE6C29A-14DE-4D93-967B-949D48DFEE35}"/>
                    </a:ext>
                  </a:extLst>
                </p:cNvPr>
                <p:cNvSpPr txBox="1">
                  <a:spLocks noRot="1" noChangeAspect="1" noMove="1" noResize="1" noEditPoints="1" noAdjustHandles="1" noChangeArrowheads="1" noChangeShapeType="1" noTextEdit="1"/>
                </p:cNvSpPr>
                <p:nvPr/>
              </p:nvSpPr>
              <p:spPr>
                <a:xfrm>
                  <a:off x="6337300" y="3429000"/>
                  <a:ext cx="556966" cy="47359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3C1AC420-7932-4104-B2A4-EA17248B4827}"/>
                  </a:ext>
                </a:extLst>
              </p:cNvPr>
              <p:cNvSpPr txBox="1"/>
              <p:nvPr/>
            </p:nvSpPr>
            <p:spPr>
              <a:xfrm>
                <a:off x="14912569" y="10070264"/>
                <a:ext cx="615617" cy="710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𝑙</m:t>
                          </m:r>
                        </m:e>
                        <m:sup>
                          <m:r>
                            <a:rPr lang="en-US" altLang="zh-TW" sz="4617" i="1">
                              <a:latin typeface="Cambria Math" panose="02040503050406030204" pitchFamily="18" charset="0"/>
                            </a:rPr>
                            <m:t>2</m:t>
                          </m:r>
                        </m:sup>
                      </m:sSup>
                    </m:oMath>
                  </m:oMathPara>
                </a14:m>
                <a:endParaRPr lang="zh-TW" altLang="en-US" sz="4617" dirty="0"/>
              </a:p>
            </p:txBody>
          </p:sp>
        </mc:Choice>
        <mc:Fallback xmlns="">
          <p:sp>
            <p:nvSpPr>
              <p:cNvPr id="71" name="文字方塊 70">
                <a:extLst>
                  <a:ext uri="{FF2B5EF4-FFF2-40B4-BE49-F238E27FC236}">
                    <a16:creationId xmlns:a16="http://schemas.microsoft.com/office/drawing/2014/main" id="{3C1AC420-7932-4104-B2A4-EA17248B4827}"/>
                  </a:ext>
                </a:extLst>
              </p:cNvPr>
              <p:cNvSpPr txBox="1">
                <a:spLocks noRot="1" noChangeAspect="1" noMove="1" noResize="1" noEditPoints="1" noAdjustHandles="1" noChangeArrowheads="1" noChangeShapeType="1" noTextEdit="1"/>
              </p:cNvSpPr>
              <p:nvPr/>
            </p:nvSpPr>
            <p:spPr>
              <a:xfrm>
                <a:off x="14912569" y="10070264"/>
                <a:ext cx="615617" cy="710516"/>
              </a:xfrm>
              <a:prstGeom prst="rect">
                <a:avLst/>
              </a:prstGeom>
              <a:blipFill>
                <a:blip r:embed="rId12"/>
                <a:stretch>
                  <a:fillRect/>
                </a:stretch>
              </a:blipFill>
            </p:spPr>
            <p:txBody>
              <a:bodyPr/>
              <a:lstStyle/>
              <a:p>
                <a:r>
                  <a:rPr lang="zh-CN" altLang="en-US">
                    <a:noFill/>
                  </a:rPr>
                  <a:t> </a:t>
                </a:r>
              </a:p>
            </p:txBody>
          </p:sp>
        </mc:Fallback>
      </mc:AlternateContent>
      <p:cxnSp>
        <p:nvCxnSpPr>
          <p:cNvPr id="72" name="直線單箭頭接點 71">
            <a:extLst>
              <a:ext uri="{FF2B5EF4-FFF2-40B4-BE49-F238E27FC236}">
                <a16:creationId xmlns:a16="http://schemas.microsoft.com/office/drawing/2014/main" id="{16BCF69E-70A5-49E2-8ED9-9379F7973B84}"/>
              </a:ext>
            </a:extLst>
          </p:cNvPr>
          <p:cNvCxnSpPr>
            <a:cxnSpLocks/>
          </p:cNvCxnSpPr>
          <p:nvPr/>
        </p:nvCxnSpPr>
        <p:spPr>
          <a:xfrm>
            <a:off x="15172831" y="5932879"/>
            <a:ext cx="0" cy="552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9E655070-EA48-4056-A508-F04141270754}"/>
              </a:ext>
            </a:extLst>
          </p:cNvPr>
          <p:cNvCxnSpPr>
            <a:cxnSpLocks/>
          </p:cNvCxnSpPr>
          <p:nvPr/>
        </p:nvCxnSpPr>
        <p:spPr>
          <a:xfrm>
            <a:off x="15162870" y="7860261"/>
            <a:ext cx="0" cy="552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73A9952A-7D7B-4235-B9A4-16DBAB0C032A}"/>
              </a:ext>
            </a:extLst>
          </p:cNvPr>
          <p:cNvCxnSpPr>
            <a:cxnSpLocks/>
          </p:cNvCxnSpPr>
          <p:nvPr/>
        </p:nvCxnSpPr>
        <p:spPr>
          <a:xfrm>
            <a:off x="15162870" y="9387318"/>
            <a:ext cx="0" cy="552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97D46121-B982-4EC9-B6C0-68E4EECC62C3}"/>
              </a:ext>
            </a:extLst>
          </p:cNvPr>
          <p:cNvCxnSpPr>
            <a:cxnSpLocks/>
          </p:cNvCxnSpPr>
          <p:nvPr/>
        </p:nvCxnSpPr>
        <p:spPr>
          <a:xfrm flipV="1">
            <a:off x="13316662" y="8932869"/>
            <a:ext cx="13321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4E2316F1-A3DB-467A-91A6-95A1FEE5F02B}"/>
              </a:ext>
            </a:extLst>
          </p:cNvPr>
          <p:cNvSpPr txBox="1"/>
          <p:nvPr/>
        </p:nvSpPr>
        <p:spPr>
          <a:xfrm>
            <a:off x="12250874" y="4628370"/>
            <a:ext cx="1504242" cy="701410"/>
          </a:xfrm>
          <a:prstGeom prst="rect">
            <a:avLst/>
          </a:prstGeom>
          <a:noFill/>
        </p:spPr>
        <p:txBody>
          <a:bodyPr wrap="square" rtlCol="0">
            <a:spAutoFit/>
          </a:bodyPr>
          <a:lstStyle/>
          <a:p>
            <a:pPr algn="ctr"/>
            <a:r>
              <a:rPr lang="en-US" altLang="zh-TW" sz="3958" i="1" dirty="0"/>
              <a:t>Train</a:t>
            </a:r>
            <a:endParaRPr lang="zh-TW" altLang="en-US" sz="3958" i="1" dirty="0"/>
          </a:p>
        </p:txBody>
      </p:sp>
      <p:sp>
        <p:nvSpPr>
          <p:cNvPr id="77" name="文字方塊 76">
            <a:extLst>
              <a:ext uri="{FF2B5EF4-FFF2-40B4-BE49-F238E27FC236}">
                <a16:creationId xmlns:a16="http://schemas.microsoft.com/office/drawing/2014/main" id="{1A22AEDB-87AD-479D-AF6B-8ABB32CE9E6B}"/>
              </a:ext>
            </a:extLst>
          </p:cNvPr>
          <p:cNvSpPr txBox="1"/>
          <p:nvPr/>
        </p:nvSpPr>
        <p:spPr>
          <a:xfrm>
            <a:off x="11167471" y="7214591"/>
            <a:ext cx="1504242" cy="701410"/>
          </a:xfrm>
          <a:prstGeom prst="rect">
            <a:avLst/>
          </a:prstGeom>
          <a:noFill/>
        </p:spPr>
        <p:txBody>
          <a:bodyPr wrap="square" rtlCol="0">
            <a:spAutoFit/>
          </a:bodyPr>
          <a:lstStyle/>
          <a:p>
            <a:pPr algn="ctr"/>
            <a:r>
              <a:rPr lang="en-US" altLang="zh-TW" sz="3958" i="1" dirty="0"/>
              <a:t>Test</a:t>
            </a:r>
            <a:endParaRPr lang="zh-TW" altLang="en-US" sz="3958" i="1" dirty="0"/>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5C3B6262-0FE3-4C27-B75E-6CDBC2C22BF7}"/>
                  </a:ext>
                </a:extLst>
              </p:cNvPr>
              <p:cNvSpPr txBox="1"/>
              <p:nvPr/>
            </p:nvSpPr>
            <p:spPr>
              <a:xfrm>
                <a:off x="9707739" y="608863"/>
                <a:ext cx="3799947" cy="1997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617" i="1">
                          <a:latin typeface="Cambria Math" panose="02040503050406030204" pitchFamily="18" charset="0"/>
                        </a:rPr>
                        <m:t>𝐿</m:t>
                      </m:r>
                      <m:d>
                        <m:dPr>
                          <m:ctrlPr>
                            <a:rPr lang="en-US" altLang="zh-TW" sz="4617" i="1">
                              <a:latin typeface="Cambria Math" panose="02040503050406030204" pitchFamily="18" charset="0"/>
                            </a:rPr>
                          </m:ctrlPr>
                        </m:dPr>
                        <m:e>
                          <m:r>
                            <a:rPr lang="en-US" altLang="zh-TW" sz="4617" i="1">
                              <a:latin typeface="Cambria Math" panose="02040503050406030204" pitchFamily="18" charset="0"/>
                            </a:rPr>
                            <m:t>𝐹</m:t>
                          </m:r>
                        </m:e>
                      </m:d>
                      <m:r>
                        <a:rPr lang="en-US" altLang="zh-TW" sz="4617" i="1">
                          <a:latin typeface="Cambria Math" panose="02040503050406030204" pitchFamily="18" charset="0"/>
                        </a:rPr>
                        <m:t>=</m:t>
                      </m:r>
                      <m:nary>
                        <m:naryPr>
                          <m:chr m:val="∑"/>
                          <m:ctrlPr>
                            <a:rPr lang="en-US" altLang="zh-TW" sz="4617" i="1">
                              <a:latin typeface="Cambria Math" panose="02040503050406030204" pitchFamily="18" charset="0"/>
                            </a:rPr>
                          </m:ctrlPr>
                        </m:naryPr>
                        <m:sub>
                          <m:r>
                            <m:rPr>
                              <m:brk m:alnAt="23"/>
                            </m:rPr>
                            <a:rPr lang="en-US" altLang="zh-TW" sz="4617" i="1">
                              <a:latin typeface="Cambria Math" panose="02040503050406030204" pitchFamily="18" charset="0"/>
                            </a:rPr>
                            <m:t>𝑛</m:t>
                          </m:r>
                          <m:r>
                            <a:rPr lang="en-US" altLang="zh-TW" sz="4617" i="1">
                              <a:latin typeface="Cambria Math" panose="02040503050406030204" pitchFamily="18" charset="0"/>
                            </a:rPr>
                            <m:t>=1</m:t>
                          </m:r>
                        </m:sub>
                        <m:sup>
                          <m:r>
                            <a:rPr lang="en-US" altLang="zh-TW" sz="4617" i="1">
                              <a:latin typeface="Cambria Math" panose="02040503050406030204" pitchFamily="18" charset="0"/>
                            </a:rPr>
                            <m:t>𝑁</m:t>
                          </m:r>
                        </m:sup>
                        <m:e>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𝑙</m:t>
                              </m:r>
                            </m:e>
                            <m:sup>
                              <m:r>
                                <a:rPr lang="en-US" altLang="zh-TW" sz="4617" i="1">
                                  <a:latin typeface="Cambria Math" panose="02040503050406030204" pitchFamily="18" charset="0"/>
                                </a:rPr>
                                <m:t>𝑛</m:t>
                              </m:r>
                            </m:sup>
                          </m:sSup>
                          <m:r>
                            <m:rPr>
                              <m:nor/>
                            </m:rPr>
                            <a:rPr lang="zh-TW" altLang="en-US" sz="4617" dirty="0"/>
                            <m:t> </m:t>
                          </m:r>
                        </m:e>
                      </m:nary>
                    </m:oMath>
                  </m:oMathPara>
                </a14:m>
                <a:endParaRPr lang="zh-TW" altLang="en-US" sz="4617" dirty="0"/>
              </a:p>
            </p:txBody>
          </p:sp>
        </mc:Choice>
        <mc:Fallback xmlns="">
          <p:sp>
            <p:nvSpPr>
              <p:cNvPr id="78" name="文字方塊 77">
                <a:extLst>
                  <a:ext uri="{FF2B5EF4-FFF2-40B4-BE49-F238E27FC236}">
                    <a16:creationId xmlns:a16="http://schemas.microsoft.com/office/drawing/2014/main" id="{5C3B6262-0FE3-4C27-B75E-6CDBC2C22BF7}"/>
                  </a:ext>
                </a:extLst>
              </p:cNvPr>
              <p:cNvSpPr txBox="1">
                <a:spLocks noRot="1" noChangeAspect="1" noMove="1" noResize="1" noEditPoints="1" noAdjustHandles="1" noChangeArrowheads="1" noChangeShapeType="1" noTextEdit="1"/>
              </p:cNvSpPr>
              <p:nvPr/>
            </p:nvSpPr>
            <p:spPr>
              <a:xfrm>
                <a:off x="9707739" y="608863"/>
                <a:ext cx="3799947" cy="199740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5B5C5B2B-6BED-4611-A9CC-EF7720EDF1FF}"/>
                  </a:ext>
                </a:extLst>
              </p:cNvPr>
              <p:cNvSpPr txBox="1"/>
              <p:nvPr/>
            </p:nvSpPr>
            <p:spPr>
              <a:xfrm>
                <a:off x="14333174" y="198252"/>
                <a:ext cx="2786145" cy="701410"/>
              </a:xfrm>
              <a:prstGeom prst="rect">
                <a:avLst/>
              </a:prstGeom>
              <a:noFill/>
            </p:spPr>
            <p:txBody>
              <a:bodyPr wrap="square" rtlCol="0">
                <a:spAutoFit/>
              </a:bodyPr>
              <a:lstStyle/>
              <a:p>
                <a14:m>
                  <m:oMath xmlns:m="http://schemas.openxmlformats.org/officeDocument/2006/math">
                    <m:r>
                      <m:rPr>
                        <m:sty m:val="p"/>
                      </m:rPr>
                      <a:rPr lang="en-US" altLang="zh-TW" sz="3958" i="1">
                        <a:latin typeface="Cambria Math" panose="02040503050406030204" pitchFamily="18" charset="0"/>
                      </a:rPr>
                      <m:t>N</m:t>
                    </m:r>
                  </m:oMath>
                </a14:m>
                <a:r>
                  <a:rPr lang="zh-TW" altLang="en-US" sz="3958" dirty="0"/>
                  <a:t> </a:t>
                </a:r>
                <a:r>
                  <a:rPr lang="en-US" altLang="zh-TW" sz="3958" dirty="0"/>
                  <a:t>tasks</a:t>
                </a:r>
                <a:endParaRPr lang="zh-TW" altLang="en-US" sz="3958" dirty="0"/>
              </a:p>
            </p:txBody>
          </p:sp>
        </mc:Choice>
        <mc:Fallback xmlns="">
          <p:sp>
            <p:nvSpPr>
              <p:cNvPr id="82" name="文字方塊 81">
                <a:extLst>
                  <a:ext uri="{FF2B5EF4-FFF2-40B4-BE49-F238E27FC236}">
                    <a16:creationId xmlns:a16="http://schemas.microsoft.com/office/drawing/2014/main" id="{5B5C5B2B-6BED-4611-A9CC-EF7720EDF1FF}"/>
                  </a:ext>
                </a:extLst>
              </p:cNvPr>
              <p:cNvSpPr txBox="1">
                <a:spLocks noRot="1" noChangeAspect="1" noMove="1" noResize="1" noEditPoints="1" noAdjustHandles="1" noChangeArrowheads="1" noChangeShapeType="1" noTextEdit="1"/>
              </p:cNvSpPr>
              <p:nvPr/>
            </p:nvSpPr>
            <p:spPr>
              <a:xfrm>
                <a:off x="14333174" y="198252"/>
                <a:ext cx="2786145" cy="701410"/>
              </a:xfrm>
              <a:prstGeom prst="rect">
                <a:avLst/>
              </a:prstGeom>
              <a:blipFill>
                <a:blip r:embed="rId14"/>
                <a:stretch>
                  <a:fillRect t="-14783" b="-35652"/>
                </a:stretch>
              </a:blipFill>
            </p:spPr>
            <p:txBody>
              <a:bodyPr/>
              <a:lstStyle/>
              <a:p>
                <a:r>
                  <a:rPr lang="zh-CN" altLang="en-US">
                    <a:noFill/>
                  </a:rPr>
                  <a:t> </a:t>
                </a:r>
              </a:p>
            </p:txBody>
          </p:sp>
        </mc:Fallback>
      </mc:AlternateContent>
      <p:grpSp>
        <p:nvGrpSpPr>
          <p:cNvPr id="88" name="群組 87">
            <a:extLst>
              <a:ext uri="{FF2B5EF4-FFF2-40B4-BE49-F238E27FC236}">
                <a16:creationId xmlns:a16="http://schemas.microsoft.com/office/drawing/2014/main" id="{91FCF78F-7B3F-42BF-8FF0-4DC2C335E563}"/>
              </a:ext>
            </a:extLst>
          </p:cNvPr>
          <p:cNvGrpSpPr/>
          <p:nvPr/>
        </p:nvGrpSpPr>
        <p:grpSpPr>
          <a:xfrm>
            <a:off x="13683099" y="4154779"/>
            <a:ext cx="2968145" cy="1778099"/>
            <a:chOff x="6773871" y="2519462"/>
            <a:chExt cx="1799886" cy="1078241"/>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32951"/>
            </a:xfrm>
            <a:prstGeom prst="rect">
              <a:avLst/>
            </a:prstGeom>
            <a:noFill/>
          </p:spPr>
          <p:txBody>
            <a:bodyPr wrap="square" rtlCol="0">
              <a:spAutoFit/>
            </a:bodyPr>
            <a:lstStyle/>
            <a:p>
              <a:pPr algn="ctr"/>
              <a:r>
                <a:rPr lang="en-US" altLang="zh-TW" sz="2968" dirty="0"/>
                <a:t>apple</a:t>
              </a:r>
              <a:endParaRPr lang="zh-TW" altLang="en-US" sz="2968" dirty="0"/>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32951"/>
            </a:xfrm>
            <a:prstGeom prst="rect">
              <a:avLst/>
            </a:prstGeom>
            <a:noFill/>
          </p:spPr>
          <p:txBody>
            <a:bodyPr wrap="square" rtlCol="0">
              <a:spAutoFit/>
            </a:bodyPr>
            <a:lstStyle/>
            <a:p>
              <a:pPr algn="ctr"/>
              <a:r>
                <a:rPr lang="en-US" altLang="zh-TW" sz="2968" dirty="0"/>
                <a:t>orange</a:t>
              </a:r>
              <a:endParaRPr lang="zh-TW" altLang="en-US" sz="2968" dirty="0"/>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群組 89">
            <a:extLst>
              <a:ext uri="{FF2B5EF4-FFF2-40B4-BE49-F238E27FC236}">
                <a16:creationId xmlns:a16="http://schemas.microsoft.com/office/drawing/2014/main" id="{4BF19CBC-B528-41A6-8FF2-F1BDE0320D24}"/>
              </a:ext>
            </a:extLst>
          </p:cNvPr>
          <p:cNvGrpSpPr/>
          <p:nvPr/>
        </p:nvGrpSpPr>
        <p:grpSpPr>
          <a:xfrm>
            <a:off x="10425353" y="7994878"/>
            <a:ext cx="2884638" cy="1749426"/>
            <a:chOff x="4798371" y="4848099"/>
            <a:chExt cx="1749247" cy="1060853"/>
          </a:xfrm>
        </p:grpSpPr>
        <p:grpSp>
          <p:nvGrpSpPr>
            <p:cNvPr id="61" name="群組 60">
              <a:extLst>
                <a:ext uri="{FF2B5EF4-FFF2-40B4-BE49-F238E27FC236}">
                  <a16:creationId xmlns:a16="http://schemas.microsoft.com/office/drawing/2014/main" id="{758FB35D-09F4-4E03-BEA4-696DFFBE3199}"/>
                </a:ext>
              </a:extLst>
            </p:cNvPr>
            <p:cNvGrpSpPr/>
            <p:nvPr/>
          </p:nvGrpSpPr>
          <p:grpSpPr>
            <a:xfrm>
              <a:off x="4798371" y="4848099"/>
              <a:ext cx="1749247" cy="1060853"/>
              <a:chOff x="-1042093" y="5506078"/>
              <a:chExt cx="1749247" cy="1060853"/>
            </a:xfrm>
          </p:grpSpPr>
          <p:sp>
            <p:nvSpPr>
              <p:cNvPr id="62" name="矩形 61">
                <a:extLst>
                  <a:ext uri="{FF2B5EF4-FFF2-40B4-BE49-F238E27FC236}">
                    <a16:creationId xmlns:a16="http://schemas.microsoft.com/office/drawing/2014/main" id="{C7439C79-C20E-4621-A501-31306849E218}"/>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sp>
            <p:nvSpPr>
              <p:cNvPr id="65" name="文字方塊 64">
                <a:extLst>
                  <a:ext uri="{FF2B5EF4-FFF2-40B4-BE49-F238E27FC236}">
                    <a16:creationId xmlns:a16="http://schemas.microsoft.com/office/drawing/2014/main" id="{89248C20-5220-4BF1-A06B-F9CF299D6D51}"/>
                  </a:ext>
                </a:extLst>
              </p:cNvPr>
              <p:cNvSpPr txBox="1"/>
              <p:nvPr/>
            </p:nvSpPr>
            <p:spPr>
              <a:xfrm>
                <a:off x="-962967" y="6209757"/>
                <a:ext cx="768021" cy="332951"/>
              </a:xfrm>
              <a:prstGeom prst="rect">
                <a:avLst/>
              </a:prstGeom>
              <a:noFill/>
            </p:spPr>
            <p:txBody>
              <a:bodyPr wrap="square" rtlCol="0">
                <a:spAutoFit/>
              </a:bodyPr>
              <a:lstStyle/>
              <a:p>
                <a:pPr algn="ctr"/>
                <a:r>
                  <a:rPr lang="en-US" altLang="zh-TW" sz="2968" dirty="0"/>
                  <a:t>apple</a:t>
                </a:r>
                <a:endParaRPr lang="zh-TW" altLang="en-US" sz="2968" dirty="0"/>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72703" y="6197599"/>
                <a:ext cx="879857" cy="332951"/>
              </a:xfrm>
              <a:prstGeom prst="rect">
                <a:avLst/>
              </a:prstGeom>
              <a:noFill/>
            </p:spPr>
            <p:txBody>
              <a:bodyPr wrap="square" rtlCol="0">
                <a:spAutoFit/>
              </a:bodyPr>
              <a:lstStyle/>
              <a:p>
                <a:pPr algn="ctr"/>
                <a:r>
                  <a:rPr lang="en-US" altLang="zh-TW" sz="2968" dirty="0"/>
                  <a:t>orange</a:t>
                </a:r>
                <a:endParaRPr lang="zh-TW" altLang="en-US" sz="2968" dirty="0"/>
              </a:p>
            </p:txBody>
          </p:sp>
        </p:gr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文字方塊 88">
            <a:extLst>
              <a:ext uri="{FF2B5EF4-FFF2-40B4-BE49-F238E27FC236}">
                <a16:creationId xmlns:a16="http://schemas.microsoft.com/office/drawing/2014/main" id="{F39CECD4-0E32-41F7-B5A1-F067CB480E2D}"/>
              </a:ext>
            </a:extLst>
          </p:cNvPr>
          <p:cNvSpPr txBox="1"/>
          <p:nvPr/>
        </p:nvSpPr>
        <p:spPr>
          <a:xfrm>
            <a:off x="12919223" y="2247965"/>
            <a:ext cx="4861213" cy="1310487"/>
          </a:xfrm>
          <a:prstGeom prst="rect">
            <a:avLst/>
          </a:prstGeom>
          <a:noFill/>
        </p:spPr>
        <p:txBody>
          <a:bodyPr wrap="square" rtlCol="0">
            <a:spAutoFit/>
          </a:bodyPr>
          <a:lstStyle/>
          <a:p>
            <a:r>
              <a:rPr lang="en-US" altLang="zh-TW" sz="3958" dirty="0"/>
              <a:t>Testing loss for task n after training</a:t>
            </a:r>
            <a:endParaRPr lang="zh-TW" altLang="en-US" sz="3958" dirty="0"/>
          </a:p>
        </p:txBody>
      </p:sp>
      <p:cxnSp>
        <p:nvCxnSpPr>
          <p:cNvPr id="85" name="直線單箭頭接點 84">
            <a:extLst>
              <a:ext uri="{FF2B5EF4-FFF2-40B4-BE49-F238E27FC236}">
                <a16:creationId xmlns:a16="http://schemas.microsoft.com/office/drawing/2014/main" id="{AB5989E5-921F-451B-A1F8-44D32BAC91E3}"/>
              </a:ext>
            </a:extLst>
          </p:cNvPr>
          <p:cNvCxnSpPr/>
          <p:nvPr/>
        </p:nvCxnSpPr>
        <p:spPr>
          <a:xfrm>
            <a:off x="13056106" y="1797891"/>
            <a:ext cx="794008" cy="5528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9ED1D42C-D444-4799-B8F2-233DFC677657}"/>
              </a:ext>
            </a:extLst>
          </p:cNvPr>
          <p:cNvCxnSpPr>
            <a:cxnSpLocks/>
            <a:endCxn id="82" idx="1"/>
          </p:cNvCxnSpPr>
          <p:nvPr/>
        </p:nvCxnSpPr>
        <p:spPr>
          <a:xfrm flipV="1">
            <a:off x="12487888" y="548957"/>
            <a:ext cx="1845286" cy="3037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2090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7" grpId="0"/>
      <p:bldP spid="53" grpId="0"/>
      <p:bldP spid="54" grpId="0"/>
      <p:bldP spid="55" grpId="0" animBg="1"/>
      <p:bldP spid="67" grpId="0"/>
      <p:bldP spid="71" grpId="0"/>
      <p:bldP spid="76" grpId="0"/>
      <p:bldP spid="77" grpId="0"/>
      <p:bldP spid="78" grpId="0"/>
      <p:bldP spid="82" grpId="0"/>
      <p:bldP spid="8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647867" y="119192"/>
            <a:ext cx="12808365" cy="1154162"/>
          </a:xfrm>
        </p:spPr>
        <p:txBody>
          <a:bodyPr/>
          <a:lstStyle/>
          <a:p>
            <a:pPr algn="ctr"/>
            <a:r>
              <a:rPr lang="zh-CN" altLang="en-US" dirty="0"/>
              <a:t>网络深度的影响</a:t>
            </a: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50</a:t>
            </a:fld>
            <a:endParaRPr sz="2300" dirty="0">
              <a:latin typeface="Gill Sans MT"/>
              <a:cs typeface="Gill Sans MT"/>
            </a:endParaRPr>
          </a:p>
        </p:txBody>
      </p:sp>
      <p:pic>
        <p:nvPicPr>
          <p:cNvPr id="5" name="图片 4">
            <a:extLst>
              <a:ext uri="{FF2B5EF4-FFF2-40B4-BE49-F238E27FC236}">
                <a16:creationId xmlns:a16="http://schemas.microsoft.com/office/drawing/2014/main" id="{E07D9CF4-89B1-4473-9FEB-536802C7D1AC}"/>
              </a:ext>
            </a:extLst>
          </p:cNvPr>
          <p:cNvPicPr>
            <a:picLocks noChangeAspect="1"/>
          </p:cNvPicPr>
          <p:nvPr/>
        </p:nvPicPr>
        <p:blipFill>
          <a:blip r:embed="rId3"/>
          <a:stretch>
            <a:fillRect/>
          </a:stretch>
        </p:blipFill>
        <p:spPr>
          <a:xfrm>
            <a:off x="1651254" y="3324237"/>
            <a:ext cx="17324966" cy="6695762"/>
          </a:xfrm>
          <a:prstGeom prst="rect">
            <a:avLst/>
          </a:prstGeom>
        </p:spPr>
      </p:pic>
      <p:sp>
        <p:nvSpPr>
          <p:cNvPr id="8" name="椭圆 7">
            <a:extLst>
              <a:ext uri="{FF2B5EF4-FFF2-40B4-BE49-F238E27FC236}">
                <a16:creationId xmlns:a16="http://schemas.microsoft.com/office/drawing/2014/main" id="{8C76BB92-6792-41CE-8AB0-2B4F6CB8E4B6}"/>
              </a:ext>
            </a:extLst>
          </p:cNvPr>
          <p:cNvSpPr/>
          <p:nvPr/>
        </p:nvSpPr>
        <p:spPr>
          <a:xfrm>
            <a:off x="3422650" y="5273675"/>
            <a:ext cx="533400" cy="13716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7DF6998B-A7BD-4CCC-8EBA-0106B275F72D}"/>
              </a:ext>
            </a:extLst>
          </p:cNvPr>
          <p:cNvSpPr/>
          <p:nvPr/>
        </p:nvSpPr>
        <p:spPr>
          <a:xfrm>
            <a:off x="5727446" y="4587875"/>
            <a:ext cx="533400" cy="9144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944A597-D973-4ED3-B4F8-AC7B0BA98090}"/>
              </a:ext>
            </a:extLst>
          </p:cNvPr>
          <p:cNvSpPr/>
          <p:nvPr/>
        </p:nvSpPr>
        <p:spPr>
          <a:xfrm>
            <a:off x="1250950" y="2594633"/>
            <a:ext cx="4876800" cy="8180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00FF"/>
                </a:solidFill>
                <a:latin typeface="Gill Sans MT" panose="020B0502020104020203" pitchFamily="34" charset="0"/>
              </a:rPr>
              <a:t>随着网络加深间距变小</a:t>
            </a:r>
            <a:endParaRPr lang="en-US" altLang="zh-CN" sz="2800" b="1" dirty="0">
              <a:solidFill>
                <a:srgbClr val="0000FF"/>
              </a:solidFill>
              <a:latin typeface="Gill Sans MT" panose="020B0502020104020203" pitchFamily="34" charset="0"/>
            </a:endParaRPr>
          </a:p>
          <a:p>
            <a:pPr algn="ctr"/>
            <a:endParaRPr lang="zh-CN" altLang="en-US" dirty="0"/>
          </a:p>
        </p:txBody>
      </p:sp>
      <p:sp>
        <p:nvSpPr>
          <p:cNvPr id="11" name="矩形 10">
            <a:extLst>
              <a:ext uri="{FF2B5EF4-FFF2-40B4-BE49-F238E27FC236}">
                <a16:creationId xmlns:a16="http://schemas.microsoft.com/office/drawing/2014/main" id="{F12003C4-288A-46A3-B970-BE7712BEA17F}"/>
              </a:ext>
            </a:extLst>
          </p:cNvPr>
          <p:cNvSpPr/>
          <p:nvPr/>
        </p:nvSpPr>
        <p:spPr>
          <a:xfrm>
            <a:off x="12295205" y="2185611"/>
            <a:ext cx="4876800" cy="8180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00FF"/>
                </a:solidFill>
                <a:latin typeface="Gill Sans MT" panose="020B0502020104020203" pitchFamily="34" charset="0"/>
              </a:rPr>
              <a:t>没有出现类似变化，数据集也有很大影响</a:t>
            </a:r>
            <a:endParaRPr lang="zh-CN" altLang="en-US" dirty="0"/>
          </a:p>
        </p:txBody>
      </p:sp>
      <p:sp>
        <p:nvSpPr>
          <p:cNvPr id="12" name="椭圆 11">
            <a:extLst>
              <a:ext uri="{FF2B5EF4-FFF2-40B4-BE49-F238E27FC236}">
                <a16:creationId xmlns:a16="http://schemas.microsoft.com/office/drawing/2014/main" id="{4BF35B64-E4B6-41DD-BDC5-00249F4CABEC}"/>
              </a:ext>
            </a:extLst>
          </p:cNvPr>
          <p:cNvSpPr/>
          <p:nvPr/>
        </p:nvSpPr>
        <p:spPr>
          <a:xfrm>
            <a:off x="14451411" y="5658358"/>
            <a:ext cx="533400" cy="102417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AA10910-EF53-4FBD-B5F5-7E4DA474E29D}"/>
              </a:ext>
            </a:extLst>
          </p:cNvPr>
          <p:cNvSpPr/>
          <p:nvPr/>
        </p:nvSpPr>
        <p:spPr>
          <a:xfrm>
            <a:off x="16702440" y="4968875"/>
            <a:ext cx="533400" cy="13716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5273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647867" y="119192"/>
            <a:ext cx="12808365" cy="1154162"/>
          </a:xfrm>
        </p:spPr>
        <p:txBody>
          <a:bodyPr/>
          <a:lstStyle/>
          <a:p>
            <a:pPr algn="ctr"/>
            <a:r>
              <a:rPr lang="zh-CN" altLang="en-US" dirty="0"/>
              <a:t>领域迁移的影响</a:t>
            </a: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51</a:t>
            </a:fld>
            <a:endParaRPr sz="2300" dirty="0">
              <a:latin typeface="Gill Sans MT"/>
              <a:cs typeface="Gill Sans MT"/>
            </a:endParaRPr>
          </a:p>
        </p:txBody>
      </p:sp>
      <p:pic>
        <p:nvPicPr>
          <p:cNvPr id="3" name="图片 2">
            <a:extLst>
              <a:ext uri="{FF2B5EF4-FFF2-40B4-BE49-F238E27FC236}">
                <a16:creationId xmlns:a16="http://schemas.microsoft.com/office/drawing/2014/main" id="{43C330B2-0161-415B-8DD8-9F750102F36D}"/>
              </a:ext>
            </a:extLst>
          </p:cNvPr>
          <p:cNvPicPr>
            <a:picLocks noChangeAspect="1"/>
          </p:cNvPicPr>
          <p:nvPr/>
        </p:nvPicPr>
        <p:blipFill>
          <a:blip r:embed="rId3"/>
          <a:stretch>
            <a:fillRect/>
          </a:stretch>
        </p:blipFill>
        <p:spPr>
          <a:xfrm>
            <a:off x="1622779" y="2606675"/>
            <a:ext cx="16998936" cy="7162800"/>
          </a:xfrm>
          <a:prstGeom prst="rect">
            <a:avLst/>
          </a:prstGeom>
        </p:spPr>
      </p:pic>
    </p:spTree>
    <p:extLst>
      <p:ext uri="{BB962C8B-B14F-4D97-AF65-F5344CB8AC3E}">
        <p14:creationId xmlns:p14="http://schemas.microsoft.com/office/powerpoint/2010/main" val="319835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647867" y="119192"/>
            <a:ext cx="12808365" cy="1154162"/>
          </a:xfrm>
        </p:spPr>
        <p:txBody>
          <a:bodyPr/>
          <a:lstStyle/>
          <a:p>
            <a:pPr algn="ctr"/>
            <a:r>
              <a:rPr lang="en-US" altLang="zh-CN" dirty="0"/>
              <a:t>FURTHER ADAPTATION</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52</a:t>
            </a:fld>
            <a:endParaRPr sz="2300" dirty="0">
              <a:latin typeface="Gill Sans MT"/>
              <a:cs typeface="Gill Sans MT"/>
            </a:endParaRPr>
          </a:p>
        </p:txBody>
      </p:sp>
      <p:sp>
        <p:nvSpPr>
          <p:cNvPr id="7" name="文本框 6">
            <a:extLst>
              <a:ext uri="{FF2B5EF4-FFF2-40B4-BE49-F238E27FC236}">
                <a16:creationId xmlns:a16="http://schemas.microsoft.com/office/drawing/2014/main" id="{AA59D066-70AC-47A1-8F97-B51C816D9817}"/>
              </a:ext>
            </a:extLst>
          </p:cNvPr>
          <p:cNvSpPr txBox="1"/>
          <p:nvPr/>
        </p:nvSpPr>
        <p:spPr>
          <a:xfrm>
            <a:off x="755650" y="1747248"/>
            <a:ext cx="16154400" cy="7082645"/>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err="1">
                <a:latin typeface="Gill Sans MT" panose="020B0502020104020203" pitchFamily="34" charset="0"/>
              </a:rPr>
              <a:t>MatchingNet</a:t>
            </a:r>
            <a:r>
              <a:rPr lang="en-US" altLang="zh-CN" sz="4400" dirty="0">
                <a:latin typeface="Gill Sans MT" panose="020B0502020104020203" pitchFamily="34" charset="0"/>
              </a:rPr>
              <a:t> and </a:t>
            </a:r>
            <a:r>
              <a:rPr lang="en-US" altLang="zh-CN" sz="4400" dirty="0" err="1">
                <a:latin typeface="Gill Sans MT" panose="020B0502020104020203" pitchFamily="34" charset="0"/>
              </a:rPr>
              <a:t>ProtoNet</a:t>
            </a:r>
            <a:r>
              <a:rPr lang="zh-CN" altLang="en-US" sz="4400" dirty="0">
                <a:latin typeface="Gill Sans MT" panose="020B0502020104020203" pitchFamily="34" charset="0"/>
              </a:rPr>
              <a:t>：</a:t>
            </a:r>
            <a:r>
              <a:rPr lang="en-US" altLang="zh-CN" sz="4400" dirty="0">
                <a:latin typeface="Gill Sans MT" panose="020B0502020104020203" pitchFamily="34" charset="0"/>
              </a:rPr>
              <a:t>fix the features and train a new </a:t>
            </a:r>
            <a:r>
              <a:rPr lang="en-US" altLang="zh-CN" sz="4400" dirty="0" err="1">
                <a:latin typeface="Gill Sans MT" panose="020B0502020104020203" pitchFamily="34" charset="0"/>
              </a:rPr>
              <a:t>softmax</a:t>
            </a:r>
            <a:r>
              <a:rPr lang="en-US" altLang="zh-CN" sz="4400" dirty="0">
                <a:latin typeface="Gill Sans MT" panose="020B0502020104020203" pitchFamily="34" charset="0"/>
              </a:rPr>
              <a:t> classifier</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MAML</a:t>
            </a:r>
            <a:r>
              <a:rPr lang="zh-CN" altLang="en-US" sz="4400" dirty="0">
                <a:latin typeface="Gill Sans MT" panose="020B0502020104020203" pitchFamily="34" charset="0"/>
              </a:rPr>
              <a:t>：</a:t>
            </a:r>
            <a:r>
              <a:rPr lang="en-US" altLang="zh-CN" sz="4400" dirty="0">
                <a:latin typeface="Gill Sans MT" panose="020B0502020104020203" pitchFamily="34" charset="0"/>
              </a:rPr>
              <a:t>we can adapt further by updating 100 iterations(as</a:t>
            </a:r>
            <a:r>
              <a:rPr lang="zh-CN" altLang="en-US" sz="4400" dirty="0">
                <a:latin typeface="Gill Sans MT" panose="020B0502020104020203" pitchFamily="34" charset="0"/>
              </a:rPr>
              <a:t> </a:t>
            </a:r>
            <a:r>
              <a:rPr lang="en-US" altLang="zh-CN" sz="4400" dirty="0">
                <a:latin typeface="Gill Sans MT" panose="020B0502020104020203" pitchFamily="34" charset="0"/>
              </a:rPr>
              <a:t>train</a:t>
            </a:r>
            <a:r>
              <a:rPr lang="zh-CN" altLang="en-US" sz="4400" dirty="0">
                <a:latin typeface="Gill Sans MT" panose="020B0502020104020203" pitchFamily="34" charset="0"/>
              </a:rPr>
              <a:t> </a:t>
            </a:r>
            <a:r>
              <a:rPr lang="en-US" altLang="zh-CN" sz="4400" dirty="0">
                <a:latin typeface="Gill Sans MT" panose="020B0502020104020203" pitchFamily="34" charset="0"/>
              </a:rPr>
              <a:t>a</a:t>
            </a:r>
            <a:r>
              <a:rPr lang="zh-CN" altLang="en-US" sz="4400" dirty="0">
                <a:latin typeface="Gill Sans MT" panose="020B0502020104020203" pitchFamily="34" charset="0"/>
              </a:rPr>
              <a:t> </a:t>
            </a:r>
            <a:r>
              <a:rPr lang="en-US" altLang="zh-CN" sz="4400" dirty="0">
                <a:latin typeface="Gill Sans MT" panose="020B0502020104020203" pitchFamily="34" charset="0"/>
              </a:rPr>
              <a:t>new</a:t>
            </a:r>
            <a:r>
              <a:rPr lang="zh-CN" altLang="en-US" sz="4400" dirty="0">
                <a:latin typeface="Gill Sans MT" panose="020B0502020104020203" pitchFamily="34" charset="0"/>
              </a:rPr>
              <a:t> </a:t>
            </a:r>
            <a:r>
              <a:rPr lang="en-US" altLang="zh-CN" sz="4400" dirty="0">
                <a:latin typeface="Gill Sans MT" panose="020B0502020104020203" pitchFamily="34" charset="0"/>
              </a:rPr>
              <a:t>classification</a:t>
            </a:r>
          </a:p>
          <a:p>
            <a:pPr marL="742950" indent="-742950">
              <a:lnSpc>
                <a:spcPct val="150000"/>
              </a:lnSpc>
              <a:buClr>
                <a:srgbClr val="0000FF"/>
              </a:buClr>
              <a:buFont typeface="Wingdings" panose="05000000000000000000" pitchFamily="2" charset="2"/>
              <a:buChar char="l"/>
            </a:pPr>
            <a:r>
              <a:rPr lang="en-US" altLang="zh-CN" sz="4400" dirty="0" err="1">
                <a:latin typeface="Gill Sans MT" panose="020B0502020104020203" pitchFamily="34" charset="0"/>
              </a:rPr>
              <a:t>RelationNet</a:t>
            </a:r>
            <a:r>
              <a:rPr lang="en-US" altLang="zh-CN" sz="4400" dirty="0">
                <a:latin typeface="Gill Sans MT" panose="020B0502020104020203" pitchFamily="34" charset="0"/>
              </a:rPr>
              <a:t>: randomly split the few training data in novel class into 3 support and 2 query data to finetune the relation module for 100 epochs.</a:t>
            </a:r>
          </a:p>
        </p:txBody>
      </p:sp>
    </p:spTree>
    <p:extLst>
      <p:ext uri="{BB962C8B-B14F-4D97-AF65-F5344CB8AC3E}">
        <p14:creationId xmlns:p14="http://schemas.microsoft.com/office/powerpoint/2010/main" val="3644381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647867" y="119192"/>
            <a:ext cx="12808365" cy="1154162"/>
          </a:xfrm>
        </p:spPr>
        <p:txBody>
          <a:bodyPr/>
          <a:lstStyle/>
          <a:p>
            <a:pPr algn="ctr"/>
            <a:r>
              <a:rPr lang="en-US" altLang="zh-CN" dirty="0"/>
              <a:t>FURTHER ADAPTATION</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53</a:t>
            </a:fld>
            <a:endParaRPr sz="2300" dirty="0">
              <a:latin typeface="Gill Sans MT"/>
              <a:cs typeface="Gill Sans MT"/>
            </a:endParaRPr>
          </a:p>
        </p:txBody>
      </p:sp>
      <p:pic>
        <p:nvPicPr>
          <p:cNvPr id="4" name="图片 3">
            <a:extLst>
              <a:ext uri="{FF2B5EF4-FFF2-40B4-BE49-F238E27FC236}">
                <a16:creationId xmlns:a16="http://schemas.microsoft.com/office/drawing/2014/main" id="{4CC2A089-0FD4-4E47-B5F7-95B6C673272C}"/>
              </a:ext>
            </a:extLst>
          </p:cNvPr>
          <p:cNvPicPr>
            <a:picLocks noChangeAspect="1"/>
          </p:cNvPicPr>
          <p:nvPr/>
        </p:nvPicPr>
        <p:blipFill>
          <a:blip r:embed="rId3"/>
          <a:stretch>
            <a:fillRect/>
          </a:stretch>
        </p:blipFill>
        <p:spPr>
          <a:xfrm>
            <a:off x="1974850" y="3326855"/>
            <a:ext cx="16599735" cy="7772400"/>
          </a:xfrm>
          <a:prstGeom prst="rect">
            <a:avLst/>
          </a:prstGeom>
        </p:spPr>
      </p:pic>
      <p:sp>
        <p:nvSpPr>
          <p:cNvPr id="7" name="文本框 6">
            <a:extLst>
              <a:ext uri="{FF2B5EF4-FFF2-40B4-BE49-F238E27FC236}">
                <a16:creationId xmlns:a16="http://schemas.microsoft.com/office/drawing/2014/main" id="{0174F7AF-A1C6-4824-A7DF-70F1A48FA417}"/>
              </a:ext>
            </a:extLst>
          </p:cNvPr>
          <p:cNvSpPr txBox="1"/>
          <p:nvPr/>
        </p:nvSpPr>
        <p:spPr>
          <a:xfrm>
            <a:off x="146050" y="1539875"/>
            <a:ext cx="16154400"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lack of adaptation is the reason they fall behind the Baseline.</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learning to learn adaptation in the meta-training stage would be an important direction</a:t>
            </a:r>
          </a:p>
        </p:txBody>
      </p:sp>
    </p:spTree>
    <p:extLst>
      <p:ext uri="{BB962C8B-B14F-4D97-AF65-F5344CB8AC3E}">
        <p14:creationId xmlns:p14="http://schemas.microsoft.com/office/powerpoint/2010/main" val="2860724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3647867" y="119192"/>
            <a:ext cx="12808365" cy="1154162"/>
          </a:xfrm>
        </p:spPr>
        <p:txBody>
          <a:bodyPr/>
          <a:lstStyle/>
          <a:p>
            <a:pPr algn="ctr"/>
            <a:r>
              <a:rPr lang="en-US" altLang="zh-CN" dirty="0"/>
              <a:t>Conclusion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54</a:t>
            </a:fld>
            <a:endParaRPr sz="2300" dirty="0">
              <a:latin typeface="Gill Sans MT"/>
              <a:cs typeface="Gill Sans MT"/>
            </a:endParaRPr>
          </a:p>
        </p:txBody>
      </p:sp>
      <p:sp>
        <p:nvSpPr>
          <p:cNvPr id="7" name="文本框 6">
            <a:extLst>
              <a:ext uri="{FF2B5EF4-FFF2-40B4-BE49-F238E27FC236}">
                <a16:creationId xmlns:a16="http://schemas.microsoft.com/office/drawing/2014/main" id="{AA59D066-70AC-47A1-8F97-B51C816D9817}"/>
              </a:ext>
            </a:extLst>
          </p:cNvPr>
          <p:cNvSpPr txBox="1"/>
          <p:nvPr/>
        </p:nvSpPr>
        <p:spPr>
          <a:xfrm>
            <a:off x="755650" y="1747248"/>
            <a:ext cx="16154400" cy="3681970"/>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potential domain shifts</a:t>
            </a:r>
            <a:r>
              <a:rPr lang="zh-CN" altLang="en-US" sz="4400" dirty="0">
                <a:latin typeface="Gill Sans MT" panose="020B0502020104020203" pitchFamily="34" charset="0"/>
              </a:rPr>
              <a:t>？</a:t>
            </a:r>
            <a:endParaRPr lang="en-US" altLang="zh-CN" sz="44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reducing intra-class when the feature backbone is shallow</a:t>
            </a:r>
          </a:p>
          <a:p>
            <a:pPr marL="742950" indent="-742950">
              <a:lnSpc>
                <a:spcPct val="150000"/>
              </a:lnSpc>
              <a:buClr>
                <a:srgbClr val="0000FF"/>
              </a:buClr>
              <a:buFont typeface="Wingdings" panose="05000000000000000000" pitchFamily="2" charset="2"/>
              <a:buChar char="l"/>
            </a:pPr>
            <a:r>
              <a:rPr lang="zh-CN" altLang="en-US" sz="3600" dirty="0">
                <a:latin typeface="Gill Sans MT" panose="020B0502020104020203" pitchFamily="34" charset="0"/>
              </a:rPr>
              <a:t>文章强调了特征提取网络的能力、数据集的差异性以及领域自适应问题对小样本学习任务的影响</a:t>
            </a:r>
            <a:endParaRPr lang="en-US" altLang="zh-CN" sz="3600" dirty="0">
              <a:latin typeface="Gill Sans MT" panose="020B0502020104020203" pitchFamily="34" charset="0"/>
            </a:endParaRPr>
          </a:p>
        </p:txBody>
      </p:sp>
    </p:spTree>
    <p:extLst>
      <p:ext uri="{BB962C8B-B14F-4D97-AF65-F5344CB8AC3E}">
        <p14:creationId xmlns:p14="http://schemas.microsoft.com/office/powerpoint/2010/main" val="3871341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[ICPR 2020] Explanation-Guided Training for Cross-Domain Few-Shot Classification</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55</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D00739EC-3D90-4639-B107-6DDF87892B34}"/>
              </a:ext>
            </a:extLst>
          </p:cNvPr>
          <p:cNvPicPr>
            <a:picLocks noChangeAspect="1"/>
          </p:cNvPicPr>
          <p:nvPr/>
        </p:nvPicPr>
        <p:blipFill>
          <a:blip r:embed="rId3"/>
          <a:stretch>
            <a:fillRect/>
          </a:stretch>
        </p:blipFill>
        <p:spPr>
          <a:xfrm>
            <a:off x="2985383" y="6061007"/>
            <a:ext cx="14133333" cy="2333333"/>
          </a:xfrm>
          <a:prstGeom prst="rect">
            <a:avLst/>
          </a:prstGeom>
        </p:spPr>
      </p:pic>
    </p:spTree>
    <p:extLst>
      <p:ext uri="{BB962C8B-B14F-4D97-AF65-F5344CB8AC3E}">
        <p14:creationId xmlns:p14="http://schemas.microsoft.com/office/powerpoint/2010/main" val="2768905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LRP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56</a:t>
            </a:fld>
            <a:endParaRPr sz="2300" dirty="0">
              <a:latin typeface="Gill Sans MT"/>
              <a:cs typeface="Gill Sans MT"/>
            </a:endParaRPr>
          </a:p>
        </p:txBody>
      </p:sp>
      <p:pic>
        <p:nvPicPr>
          <p:cNvPr id="5" name="图片 4">
            <a:extLst>
              <a:ext uri="{FF2B5EF4-FFF2-40B4-BE49-F238E27FC236}">
                <a16:creationId xmlns:a16="http://schemas.microsoft.com/office/drawing/2014/main" id="{01A4EF7A-A7DB-4841-B0F1-5D4C691E3AE9}"/>
              </a:ext>
            </a:extLst>
          </p:cNvPr>
          <p:cNvPicPr>
            <a:picLocks noChangeAspect="1"/>
          </p:cNvPicPr>
          <p:nvPr/>
        </p:nvPicPr>
        <p:blipFill>
          <a:blip r:embed="rId3"/>
          <a:stretch>
            <a:fillRect/>
          </a:stretch>
        </p:blipFill>
        <p:spPr>
          <a:xfrm>
            <a:off x="1562943" y="3254193"/>
            <a:ext cx="15920987" cy="7498813"/>
          </a:xfrm>
          <a:prstGeom prst="rect">
            <a:avLst/>
          </a:prstGeom>
        </p:spPr>
      </p:pic>
    </p:spTree>
    <p:extLst>
      <p:ext uri="{BB962C8B-B14F-4D97-AF65-F5344CB8AC3E}">
        <p14:creationId xmlns:p14="http://schemas.microsoft.com/office/powerpoint/2010/main" val="518304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LRP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57</a:t>
            </a:fld>
            <a:endParaRPr sz="2300" dirty="0">
              <a:latin typeface="Gill Sans MT"/>
              <a:cs typeface="Gill Sans MT"/>
            </a:endParaRPr>
          </a:p>
        </p:txBody>
      </p:sp>
      <p:pic>
        <p:nvPicPr>
          <p:cNvPr id="3" name="图片 2">
            <a:extLst>
              <a:ext uri="{FF2B5EF4-FFF2-40B4-BE49-F238E27FC236}">
                <a16:creationId xmlns:a16="http://schemas.microsoft.com/office/drawing/2014/main" id="{1F2493AE-AC4F-4B41-98BA-4A0130BBE998}"/>
              </a:ext>
            </a:extLst>
          </p:cNvPr>
          <p:cNvPicPr>
            <a:picLocks noChangeAspect="1"/>
          </p:cNvPicPr>
          <p:nvPr/>
        </p:nvPicPr>
        <p:blipFill>
          <a:blip r:embed="rId3"/>
          <a:stretch>
            <a:fillRect/>
          </a:stretch>
        </p:blipFill>
        <p:spPr>
          <a:xfrm>
            <a:off x="3117850" y="2835275"/>
            <a:ext cx="11963400" cy="8035533"/>
          </a:xfrm>
          <a:prstGeom prst="rect">
            <a:avLst/>
          </a:prstGeom>
        </p:spPr>
      </p:pic>
    </p:spTree>
    <p:extLst>
      <p:ext uri="{BB962C8B-B14F-4D97-AF65-F5344CB8AC3E}">
        <p14:creationId xmlns:p14="http://schemas.microsoft.com/office/powerpoint/2010/main" val="3272508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OVERVIEW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58</a:t>
            </a:fld>
            <a:endParaRPr sz="2300" dirty="0">
              <a:latin typeface="Gill Sans MT"/>
              <a:cs typeface="Gill Sans MT"/>
            </a:endParaRPr>
          </a:p>
        </p:txBody>
      </p:sp>
      <p:pic>
        <p:nvPicPr>
          <p:cNvPr id="7" name="图片 6">
            <a:extLst>
              <a:ext uri="{FF2B5EF4-FFF2-40B4-BE49-F238E27FC236}">
                <a16:creationId xmlns:a16="http://schemas.microsoft.com/office/drawing/2014/main" id="{807A41E5-8266-4612-BEFA-2140841D855A}"/>
              </a:ext>
            </a:extLst>
          </p:cNvPr>
          <p:cNvPicPr>
            <a:picLocks noChangeAspect="1"/>
          </p:cNvPicPr>
          <p:nvPr/>
        </p:nvPicPr>
        <p:blipFill>
          <a:blip r:embed="rId3"/>
          <a:stretch>
            <a:fillRect/>
          </a:stretch>
        </p:blipFill>
        <p:spPr>
          <a:xfrm>
            <a:off x="7371521" y="1997075"/>
            <a:ext cx="12628346" cy="7315200"/>
          </a:xfrm>
          <a:prstGeom prst="rect">
            <a:avLst/>
          </a:prstGeom>
        </p:spPr>
      </p:pic>
      <p:sp>
        <p:nvSpPr>
          <p:cNvPr id="8" name="文本框 7">
            <a:extLst>
              <a:ext uri="{FF2B5EF4-FFF2-40B4-BE49-F238E27FC236}">
                <a16:creationId xmlns:a16="http://schemas.microsoft.com/office/drawing/2014/main" id="{C2849A47-CBE2-478E-8503-9F29E8347AF9}"/>
              </a:ext>
            </a:extLst>
          </p:cNvPr>
          <p:cNvSpPr txBox="1"/>
          <p:nvPr/>
        </p:nvSpPr>
        <p:spPr>
          <a:xfrm>
            <a:off x="527050" y="2759075"/>
            <a:ext cx="7086600" cy="5051319"/>
          </a:xfrm>
          <a:prstGeom prst="rect">
            <a:avLst/>
          </a:prstGeom>
          <a:noFill/>
        </p:spPr>
        <p:txBody>
          <a:bodyPr wrap="square" rtlCol="0">
            <a:spAutoFit/>
          </a:bodyPr>
          <a:lstStyle/>
          <a:p>
            <a:pPr marL="742950" indent="-742950">
              <a:lnSpc>
                <a:spcPct val="150000"/>
              </a:lnSpc>
              <a:buClr>
                <a:srgbClr val="0000FF"/>
              </a:buClr>
              <a:buFont typeface="+mj-lt"/>
              <a:buAutoNum type="arabicPeriod"/>
            </a:pPr>
            <a:r>
              <a:rPr lang="en-US" altLang="zh-CN" sz="4400" dirty="0">
                <a:latin typeface="Gill Sans MT" panose="020B0502020104020203" pitchFamily="34" charset="0"/>
              </a:rPr>
              <a:t>Forward path</a:t>
            </a:r>
            <a:r>
              <a:rPr lang="zh-CN" altLang="en-US" sz="4400" dirty="0">
                <a:latin typeface="Gill Sans MT" panose="020B0502020104020203" pitchFamily="34" charset="0"/>
              </a:rPr>
              <a:t>：</a:t>
            </a:r>
            <a:r>
              <a:rPr lang="en-US" altLang="zh-CN" sz="4400" dirty="0">
                <a:latin typeface="Gill Sans MT" panose="020B0502020104020203" pitchFamily="34" charset="0"/>
              </a:rPr>
              <a:t>blue</a:t>
            </a:r>
          </a:p>
          <a:p>
            <a:pPr marL="742950" indent="-742950">
              <a:lnSpc>
                <a:spcPct val="150000"/>
              </a:lnSpc>
              <a:buClr>
                <a:srgbClr val="0000FF"/>
              </a:buClr>
              <a:buFont typeface="+mj-lt"/>
              <a:buAutoNum type="arabicPeriod"/>
            </a:pPr>
            <a:r>
              <a:rPr lang="en-US" altLang="zh-CN" sz="4400" dirty="0">
                <a:latin typeface="Gill Sans MT" panose="020B0502020104020203" pitchFamily="34" charset="0"/>
              </a:rPr>
              <a:t>Explaining the classifier</a:t>
            </a:r>
          </a:p>
          <a:p>
            <a:pPr marL="742950" indent="-742950">
              <a:lnSpc>
                <a:spcPct val="150000"/>
              </a:lnSpc>
              <a:buClr>
                <a:srgbClr val="0000FF"/>
              </a:buClr>
              <a:buFont typeface="+mj-lt"/>
              <a:buAutoNum type="arabicPeriod"/>
            </a:pPr>
            <a:r>
              <a:rPr lang="en-US" altLang="zh-CN" sz="4400" dirty="0">
                <a:latin typeface="Gill Sans MT" panose="020B0502020104020203" pitchFamily="34" charset="0"/>
              </a:rPr>
              <a:t>LRP-weighted features</a:t>
            </a:r>
          </a:p>
          <a:p>
            <a:pPr marL="742950" indent="-742950">
              <a:lnSpc>
                <a:spcPct val="150000"/>
              </a:lnSpc>
              <a:buClr>
                <a:srgbClr val="0000FF"/>
              </a:buClr>
              <a:buFont typeface="+mj-lt"/>
              <a:buAutoNum type="arabicPeriod"/>
            </a:pPr>
            <a:r>
              <a:rPr lang="en-US" altLang="zh-CN" sz="4400" dirty="0">
                <a:latin typeface="Gill Sans MT" panose="020B0502020104020203" pitchFamily="34" charset="0"/>
              </a:rPr>
              <a:t>forward the LRP-weighted features</a:t>
            </a:r>
          </a:p>
        </p:txBody>
      </p:sp>
    </p:spTree>
    <p:extLst>
      <p:ext uri="{BB962C8B-B14F-4D97-AF65-F5344CB8AC3E}">
        <p14:creationId xmlns:p14="http://schemas.microsoft.com/office/powerpoint/2010/main" val="2592226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a:t>
            </a:r>
            <a:r>
              <a:rPr lang="en-US" altLang="zh-CN" sz="5400" dirty="0" err="1">
                <a:solidFill>
                  <a:schemeClr val="tx1"/>
                </a:solidFill>
                <a:latin typeface="Gill Sans MT" panose="020B0502020104020203" pitchFamily="34" charset="0"/>
              </a:rPr>
              <a:t>NeurIPS</a:t>
            </a:r>
            <a:r>
              <a:rPr lang="en-US" altLang="zh-CN" sz="5400" dirty="0">
                <a:solidFill>
                  <a:schemeClr val="tx1"/>
                </a:solidFill>
                <a:latin typeface="Gill Sans MT" panose="020B0502020104020203" pitchFamily="34" charset="0"/>
              </a:rPr>
              <a:t> 2020] Interventional Few-Shot Learning</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59</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F1D0F8D-E9CD-4B6E-A480-FC4159495E7C}"/>
              </a:ext>
            </a:extLst>
          </p:cNvPr>
          <p:cNvPicPr>
            <a:picLocks noChangeAspect="1"/>
          </p:cNvPicPr>
          <p:nvPr/>
        </p:nvPicPr>
        <p:blipFill>
          <a:blip r:embed="rId3"/>
          <a:stretch>
            <a:fillRect/>
          </a:stretch>
        </p:blipFill>
        <p:spPr>
          <a:xfrm>
            <a:off x="4264834" y="6340475"/>
            <a:ext cx="11574432" cy="1918690"/>
          </a:xfrm>
          <a:prstGeom prst="rect">
            <a:avLst/>
          </a:prstGeom>
        </p:spPr>
      </p:pic>
    </p:spTree>
    <p:extLst>
      <p:ext uri="{BB962C8B-B14F-4D97-AF65-F5344CB8AC3E}">
        <p14:creationId xmlns:p14="http://schemas.microsoft.com/office/powerpoint/2010/main" val="239124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extLst>
              <a:ext uri="{FF2B5EF4-FFF2-40B4-BE49-F238E27FC236}">
                <a16:creationId xmlns:a16="http://schemas.microsoft.com/office/drawing/2014/main" id="{503E5F99-2AAC-4DCD-82D5-F8C03598BDCA}"/>
              </a:ext>
            </a:extLst>
          </p:cNvPr>
          <p:cNvSpPr/>
          <p:nvPr/>
        </p:nvSpPr>
        <p:spPr>
          <a:xfrm>
            <a:off x="7452719" y="6017065"/>
            <a:ext cx="9235969" cy="21859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968"/>
          </a:p>
        </p:txBody>
      </p:sp>
      <p:sp>
        <p:nvSpPr>
          <p:cNvPr id="93" name="矩形 92">
            <a:extLst>
              <a:ext uri="{FF2B5EF4-FFF2-40B4-BE49-F238E27FC236}">
                <a16:creationId xmlns:a16="http://schemas.microsoft.com/office/drawing/2014/main" id="{23ABA676-BF15-4251-BFCE-567FC86EE44B}"/>
              </a:ext>
            </a:extLst>
          </p:cNvPr>
          <p:cNvSpPr/>
          <p:nvPr/>
        </p:nvSpPr>
        <p:spPr>
          <a:xfrm>
            <a:off x="7481787" y="3650619"/>
            <a:ext cx="9235969" cy="21859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968"/>
          </a:p>
        </p:txBody>
      </p:sp>
      <p:sp>
        <p:nvSpPr>
          <p:cNvPr id="92" name="矩形 91">
            <a:extLst>
              <a:ext uri="{FF2B5EF4-FFF2-40B4-BE49-F238E27FC236}">
                <a16:creationId xmlns:a16="http://schemas.microsoft.com/office/drawing/2014/main" id="{E34F3EF3-B0CA-4212-B423-059721954AA5}"/>
              </a:ext>
            </a:extLst>
          </p:cNvPr>
          <p:cNvSpPr/>
          <p:nvPr/>
        </p:nvSpPr>
        <p:spPr>
          <a:xfrm>
            <a:off x="7452719" y="8518420"/>
            <a:ext cx="9235969" cy="218595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968"/>
          </a:p>
        </p:txBody>
      </p:sp>
      <p:sp>
        <p:nvSpPr>
          <p:cNvPr id="85" name="矩形 84">
            <a:extLst>
              <a:ext uri="{FF2B5EF4-FFF2-40B4-BE49-F238E27FC236}">
                <a16:creationId xmlns:a16="http://schemas.microsoft.com/office/drawing/2014/main" id="{0454BA35-57D8-43B1-8020-26AA23729DFA}"/>
              </a:ext>
            </a:extLst>
          </p:cNvPr>
          <p:cNvSpPr/>
          <p:nvPr/>
        </p:nvSpPr>
        <p:spPr>
          <a:xfrm>
            <a:off x="10604146" y="60356"/>
            <a:ext cx="6884378" cy="3197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968"/>
          </a:p>
        </p:txBody>
      </p:sp>
      <p:sp>
        <p:nvSpPr>
          <p:cNvPr id="2" name="標題 1">
            <a:extLst>
              <a:ext uri="{FF2B5EF4-FFF2-40B4-BE49-F238E27FC236}">
                <a16:creationId xmlns:a16="http://schemas.microsoft.com/office/drawing/2014/main" id="{D3B7182D-8DD3-4C48-9FEB-F29EAB74FC19}"/>
              </a:ext>
            </a:extLst>
          </p:cNvPr>
          <p:cNvSpPr>
            <a:spLocks noGrp="1"/>
          </p:cNvSpPr>
          <p:nvPr>
            <p:ph type="title"/>
          </p:nvPr>
        </p:nvSpPr>
        <p:spPr/>
        <p:txBody>
          <a:bodyPr/>
          <a:lstStyle/>
          <a:p>
            <a:r>
              <a:rPr lang="en-US" altLang="zh-TW" dirty="0"/>
              <a:t>Meta Learning</a:t>
            </a:r>
            <a:endParaRPr lang="zh-TW" altLang="en-US" dirty="0"/>
          </a:p>
        </p:txBody>
      </p:sp>
      <p:sp>
        <p:nvSpPr>
          <p:cNvPr id="4" name="矩形 3">
            <a:extLst>
              <a:ext uri="{FF2B5EF4-FFF2-40B4-BE49-F238E27FC236}">
                <a16:creationId xmlns:a16="http://schemas.microsoft.com/office/drawing/2014/main" id="{15E7DF9B-934B-443E-80FB-5F7AF5934530}"/>
              </a:ext>
            </a:extLst>
          </p:cNvPr>
          <p:cNvSpPr/>
          <p:nvPr/>
        </p:nvSpPr>
        <p:spPr>
          <a:xfrm>
            <a:off x="11839951" y="-2474"/>
            <a:ext cx="5183539" cy="701410"/>
          </a:xfrm>
          <a:prstGeom prst="rect">
            <a:avLst/>
          </a:prstGeom>
        </p:spPr>
        <p:txBody>
          <a:bodyPr wrap="square">
            <a:spAutoFit/>
          </a:bodyPr>
          <a:lstStyle/>
          <a:p>
            <a:r>
              <a:rPr lang="en-US" altLang="zh-TW" sz="3958" b="1" u="sng" dirty="0">
                <a:latin typeface="微軟正黑體" panose="020B0604030504040204" pitchFamily="34" charset="-120"/>
                <a:ea typeface="微軟正黑體" panose="020B0604030504040204" pitchFamily="34" charset="-120"/>
              </a:rPr>
              <a:t>Machine Learning</a:t>
            </a:r>
            <a:endParaRPr lang="zh-TW" altLang="en-US" sz="3958" b="1" u="sng" dirty="0"/>
          </a:p>
        </p:txBody>
      </p:sp>
      <p:sp>
        <p:nvSpPr>
          <p:cNvPr id="5" name="矩形 4">
            <a:extLst>
              <a:ext uri="{FF2B5EF4-FFF2-40B4-BE49-F238E27FC236}">
                <a16:creationId xmlns:a16="http://schemas.microsoft.com/office/drawing/2014/main" id="{71338DCF-4D3C-4025-8711-5151E9BA3F0D}"/>
              </a:ext>
            </a:extLst>
          </p:cNvPr>
          <p:cNvSpPr/>
          <p:nvPr/>
        </p:nvSpPr>
        <p:spPr>
          <a:xfrm>
            <a:off x="2782804" y="5151381"/>
            <a:ext cx="2561667" cy="1310487"/>
          </a:xfrm>
          <a:prstGeom prst="rect">
            <a:avLst/>
          </a:prstGeom>
        </p:spPr>
        <p:txBody>
          <a:bodyPr wrap="square">
            <a:spAutoFit/>
          </a:bodyPr>
          <a:lstStyle/>
          <a:p>
            <a:pPr algn="ctr"/>
            <a:r>
              <a:rPr lang="en-US" altLang="zh-TW" sz="3958" b="1" u="sng" dirty="0">
                <a:latin typeface="微軟正黑體" panose="020B0604030504040204" pitchFamily="34" charset="-120"/>
                <a:ea typeface="微軟正黑體" panose="020B0604030504040204" pitchFamily="34" charset="-120"/>
              </a:rPr>
              <a:t>Training </a:t>
            </a:r>
          </a:p>
          <a:p>
            <a:pPr algn="ctr"/>
            <a:r>
              <a:rPr lang="en-US" altLang="zh-TW" sz="3958" b="1" u="sng" dirty="0">
                <a:latin typeface="微軟正黑體" panose="020B0604030504040204" pitchFamily="34" charset="-120"/>
                <a:ea typeface="微軟正黑體" panose="020B0604030504040204" pitchFamily="34" charset="-120"/>
              </a:rPr>
              <a:t>Tasks</a:t>
            </a:r>
            <a:endParaRPr lang="zh-TW" altLang="en-US" sz="3958" b="1" u="sng" dirty="0"/>
          </a:p>
        </p:txBody>
      </p:sp>
      <p:sp>
        <p:nvSpPr>
          <p:cNvPr id="6" name="矩形 5">
            <a:extLst>
              <a:ext uri="{FF2B5EF4-FFF2-40B4-BE49-F238E27FC236}">
                <a16:creationId xmlns:a16="http://schemas.microsoft.com/office/drawing/2014/main" id="{9C884B6C-5544-4BC3-92B2-459ADF695A8F}"/>
              </a:ext>
            </a:extLst>
          </p:cNvPr>
          <p:cNvSpPr/>
          <p:nvPr/>
        </p:nvSpPr>
        <p:spPr>
          <a:xfrm>
            <a:off x="10911284" y="853492"/>
            <a:ext cx="2968145" cy="178565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pic>
        <p:nvPicPr>
          <p:cNvPr id="7" name="Picture 2" descr="ãcatãçåçæå°çµæ">
            <a:extLst>
              <a:ext uri="{FF2B5EF4-FFF2-40B4-BE49-F238E27FC236}">
                <a16:creationId xmlns:a16="http://schemas.microsoft.com/office/drawing/2014/main" id="{A789C968-E49E-49E8-AAE6-B3D295373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335" y="1024786"/>
            <a:ext cx="1187333" cy="11862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ãdogãçåçæå°çµæ">
            <a:extLst>
              <a:ext uri="{FF2B5EF4-FFF2-40B4-BE49-F238E27FC236}">
                <a16:creationId xmlns:a16="http://schemas.microsoft.com/office/drawing/2014/main" id="{61B0A912-C084-413B-A77A-043E921F4D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10373" y="1024786"/>
            <a:ext cx="1187333" cy="118733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0F3905EE-FD21-4F0F-A27A-40C2BF34FE2B}"/>
              </a:ext>
            </a:extLst>
          </p:cNvPr>
          <p:cNvSpPr txBox="1"/>
          <p:nvPr/>
        </p:nvSpPr>
        <p:spPr>
          <a:xfrm>
            <a:off x="11195257" y="2043478"/>
            <a:ext cx="963389" cy="549061"/>
          </a:xfrm>
          <a:prstGeom prst="rect">
            <a:avLst/>
          </a:prstGeom>
          <a:noFill/>
        </p:spPr>
        <p:txBody>
          <a:bodyPr wrap="square" rtlCol="0">
            <a:spAutoFit/>
          </a:bodyPr>
          <a:lstStyle/>
          <a:p>
            <a:pPr algn="ctr"/>
            <a:r>
              <a:rPr lang="en-US" altLang="zh-TW" sz="2968" dirty="0"/>
              <a:t>cat</a:t>
            </a:r>
            <a:endParaRPr lang="zh-TW" altLang="en-US" sz="2968" dirty="0"/>
          </a:p>
        </p:txBody>
      </p:sp>
      <p:sp>
        <p:nvSpPr>
          <p:cNvPr id="10" name="文字方塊 9">
            <a:extLst>
              <a:ext uri="{FF2B5EF4-FFF2-40B4-BE49-F238E27FC236}">
                <a16:creationId xmlns:a16="http://schemas.microsoft.com/office/drawing/2014/main" id="{B2F7FAB1-31DF-4546-B144-00C8F2445F64}"/>
              </a:ext>
            </a:extLst>
          </p:cNvPr>
          <p:cNvSpPr txBox="1"/>
          <p:nvPr/>
        </p:nvSpPr>
        <p:spPr>
          <a:xfrm>
            <a:off x="12593507" y="2043478"/>
            <a:ext cx="963389" cy="549061"/>
          </a:xfrm>
          <a:prstGeom prst="rect">
            <a:avLst/>
          </a:prstGeom>
          <a:noFill/>
        </p:spPr>
        <p:txBody>
          <a:bodyPr wrap="square" rtlCol="0">
            <a:spAutoFit/>
          </a:bodyPr>
          <a:lstStyle/>
          <a:p>
            <a:pPr algn="ctr"/>
            <a:r>
              <a:rPr lang="en-US" altLang="zh-TW" sz="2968" dirty="0"/>
              <a:t>dog</a:t>
            </a:r>
            <a:endParaRPr lang="zh-TW" altLang="en-US" sz="2968" dirty="0"/>
          </a:p>
        </p:txBody>
      </p:sp>
      <p:sp>
        <p:nvSpPr>
          <p:cNvPr id="11" name="文字方塊 10">
            <a:extLst>
              <a:ext uri="{FF2B5EF4-FFF2-40B4-BE49-F238E27FC236}">
                <a16:creationId xmlns:a16="http://schemas.microsoft.com/office/drawing/2014/main" id="{A0EBAF6A-3826-4F1A-A216-B5D120395C35}"/>
              </a:ext>
            </a:extLst>
          </p:cNvPr>
          <p:cNvSpPr txBox="1"/>
          <p:nvPr/>
        </p:nvSpPr>
        <p:spPr>
          <a:xfrm>
            <a:off x="11645753" y="2562184"/>
            <a:ext cx="1504242" cy="701410"/>
          </a:xfrm>
          <a:prstGeom prst="rect">
            <a:avLst/>
          </a:prstGeom>
          <a:noFill/>
        </p:spPr>
        <p:txBody>
          <a:bodyPr wrap="square" rtlCol="0">
            <a:spAutoFit/>
          </a:bodyPr>
          <a:lstStyle/>
          <a:p>
            <a:pPr algn="ctr"/>
            <a:r>
              <a:rPr lang="en-US" altLang="zh-TW" sz="3958" i="1" dirty="0"/>
              <a:t>Train</a:t>
            </a:r>
            <a:endParaRPr lang="zh-TW" altLang="en-US" sz="3958" i="1" dirty="0"/>
          </a:p>
        </p:txBody>
      </p:sp>
      <p:grpSp>
        <p:nvGrpSpPr>
          <p:cNvPr id="12" name="群組 11">
            <a:extLst>
              <a:ext uri="{FF2B5EF4-FFF2-40B4-BE49-F238E27FC236}">
                <a16:creationId xmlns:a16="http://schemas.microsoft.com/office/drawing/2014/main" id="{0CEB4BAB-2A55-45E4-90FA-D7E305550A7E}"/>
              </a:ext>
            </a:extLst>
          </p:cNvPr>
          <p:cNvGrpSpPr/>
          <p:nvPr/>
        </p:nvGrpSpPr>
        <p:grpSpPr>
          <a:xfrm>
            <a:off x="14236824" y="901287"/>
            <a:ext cx="2870367" cy="1753320"/>
            <a:chOff x="-1042093" y="5506078"/>
            <a:chExt cx="1740593" cy="1063215"/>
          </a:xfrm>
        </p:grpSpPr>
        <p:sp>
          <p:nvSpPr>
            <p:cNvPr id="13" name="矩形 12">
              <a:extLst>
                <a:ext uri="{FF2B5EF4-FFF2-40B4-BE49-F238E27FC236}">
                  <a16:creationId xmlns:a16="http://schemas.microsoft.com/office/drawing/2014/main" id="{D07EE267-8C85-4AB8-A9F0-943F560AD0E4}"/>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pic>
          <p:nvPicPr>
            <p:cNvPr id="14" name="Picture 4" descr="ãcatãçåçæå°çµæ">
              <a:extLst>
                <a:ext uri="{FF2B5EF4-FFF2-40B4-BE49-F238E27FC236}">
                  <a16:creationId xmlns:a16="http://schemas.microsoft.com/office/drawing/2014/main" id="{47345A28-FE8B-4E65-9007-A59377E7AD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ãdogãçåçæå°çµæ">
              <a:extLst>
                <a:ext uri="{FF2B5EF4-FFF2-40B4-BE49-F238E27FC236}">
                  <a16:creationId xmlns:a16="http://schemas.microsoft.com/office/drawing/2014/main" id="{5AAC4896-2AC1-4B0C-87F5-4E365D4892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96BD63B1-BC75-4EE5-B49F-2747ABFE9D0C}"/>
                </a:ext>
              </a:extLst>
            </p:cNvPr>
            <p:cNvSpPr txBox="1"/>
            <p:nvPr/>
          </p:nvSpPr>
          <p:spPr>
            <a:xfrm>
              <a:off x="-871362" y="6236342"/>
              <a:ext cx="584200" cy="332951"/>
            </a:xfrm>
            <a:prstGeom prst="rect">
              <a:avLst/>
            </a:prstGeom>
            <a:noFill/>
          </p:spPr>
          <p:txBody>
            <a:bodyPr wrap="square" rtlCol="0">
              <a:spAutoFit/>
            </a:bodyPr>
            <a:lstStyle/>
            <a:p>
              <a:pPr algn="ctr"/>
              <a:r>
                <a:rPr lang="en-US" altLang="zh-TW" sz="2968" dirty="0"/>
                <a:t>cat</a:t>
              </a:r>
              <a:endParaRPr lang="zh-TW" altLang="en-US" sz="2968" dirty="0"/>
            </a:p>
          </p:txBody>
        </p:sp>
        <p:sp>
          <p:nvSpPr>
            <p:cNvPr id="17" name="文字方塊 16">
              <a:extLst>
                <a:ext uri="{FF2B5EF4-FFF2-40B4-BE49-F238E27FC236}">
                  <a16:creationId xmlns:a16="http://schemas.microsoft.com/office/drawing/2014/main" id="{A562870A-2B10-4C83-8A37-4DA101A5CD43}"/>
                </a:ext>
              </a:extLst>
            </p:cNvPr>
            <p:cNvSpPr txBox="1"/>
            <p:nvPr/>
          </p:nvSpPr>
          <p:spPr>
            <a:xfrm>
              <a:off x="-19638" y="6235699"/>
              <a:ext cx="584200" cy="332951"/>
            </a:xfrm>
            <a:prstGeom prst="rect">
              <a:avLst/>
            </a:prstGeom>
            <a:noFill/>
          </p:spPr>
          <p:txBody>
            <a:bodyPr wrap="square" rtlCol="0">
              <a:spAutoFit/>
            </a:bodyPr>
            <a:lstStyle/>
            <a:p>
              <a:pPr algn="ctr"/>
              <a:r>
                <a:rPr lang="en-US" altLang="zh-TW" sz="2968" dirty="0"/>
                <a:t>dog</a:t>
              </a:r>
              <a:endParaRPr lang="zh-TW" altLang="en-US" sz="2968" dirty="0"/>
            </a:p>
          </p:txBody>
        </p:sp>
      </p:grpSp>
      <p:sp>
        <p:nvSpPr>
          <p:cNvPr id="18" name="文字方塊 17">
            <a:extLst>
              <a:ext uri="{FF2B5EF4-FFF2-40B4-BE49-F238E27FC236}">
                <a16:creationId xmlns:a16="http://schemas.microsoft.com/office/drawing/2014/main" id="{A9527215-A1DD-421F-925D-CB9E83325CFD}"/>
              </a:ext>
            </a:extLst>
          </p:cNvPr>
          <p:cNvSpPr txBox="1"/>
          <p:nvPr/>
        </p:nvSpPr>
        <p:spPr>
          <a:xfrm>
            <a:off x="14844129" y="2630140"/>
            <a:ext cx="1504242" cy="701410"/>
          </a:xfrm>
          <a:prstGeom prst="rect">
            <a:avLst/>
          </a:prstGeom>
          <a:noFill/>
        </p:spPr>
        <p:txBody>
          <a:bodyPr wrap="square" rtlCol="0">
            <a:spAutoFit/>
          </a:bodyPr>
          <a:lstStyle/>
          <a:p>
            <a:pPr algn="ctr"/>
            <a:r>
              <a:rPr lang="en-US" altLang="zh-TW" sz="3958" i="1" dirty="0"/>
              <a:t>Test</a:t>
            </a:r>
            <a:endParaRPr lang="zh-TW" altLang="en-US" sz="3958" i="1" dirty="0"/>
          </a:p>
        </p:txBody>
      </p:sp>
      <p:grpSp>
        <p:nvGrpSpPr>
          <p:cNvPr id="36" name="群組 35">
            <a:extLst>
              <a:ext uri="{FF2B5EF4-FFF2-40B4-BE49-F238E27FC236}">
                <a16:creationId xmlns:a16="http://schemas.microsoft.com/office/drawing/2014/main" id="{A286E26C-99B6-4AD0-ADDC-F5C74B9B07A4}"/>
              </a:ext>
            </a:extLst>
          </p:cNvPr>
          <p:cNvGrpSpPr/>
          <p:nvPr/>
        </p:nvGrpSpPr>
        <p:grpSpPr>
          <a:xfrm>
            <a:off x="8985959" y="6235172"/>
            <a:ext cx="3051748" cy="1778099"/>
            <a:chOff x="6773871" y="2519462"/>
            <a:chExt cx="1799886" cy="1078241"/>
          </a:xfrm>
        </p:grpSpPr>
        <p:sp>
          <p:nvSpPr>
            <p:cNvPr id="37" name="矩形 36">
              <a:extLst>
                <a:ext uri="{FF2B5EF4-FFF2-40B4-BE49-F238E27FC236}">
                  <a16:creationId xmlns:a16="http://schemas.microsoft.com/office/drawing/2014/main" id="{DE3DA83B-72BC-462D-9DB6-7C19555D60E1}"/>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sp>
          <p:nvSpPr>
            <p:cNvPr id="38" name="文字方塊 37">
              <a:extLst>
                <a:ext uri="{FF2B5EF4-FFF2-40B4-BE49-F238E27FC236}">
                  <a16:creationId xmlns:a16="http://schemas.microsoft.com/office/drawing/2014/main" id="{A92B64F3-D8C2-4208-832D-DF497FA73C25}"/>
                </a:ext>
              </a:extLst>
            </p:cNvPr>
            <p:cNvSpPr txBox="1"/>
            <p:nvPr/>
          </p:nvSpPr>
          <p:spPr>
            <a:xfrm>
              <a:off x="6842943" y="3241071"/>
              <a:ext cx="712730" cy="332951"/>
            </a:xfrm>
            <a:prstGeom prst="rect">
              <a:avLst/>
            </a:prstGeom>
            <a:noFill/>
          </p:spPr>
          <p:txBody>
            <a:bodyPr wrap="square" rtlCol="0">
              <a:spAutoFit/>
            </a:bodyPr>
            <a:lstStyle/>
            <a:p>
              <a:pPr algn="ctr"/>
              <a:r>
                <a:rPr lang="en-US" altLang="zh-TW" sz="2968" dirty="0"/>
                <a:t>apple</a:t>
              </a:r>
              <a:endParaRPr lang="zh-TW" altLang="en-US" sz="2968" dirty="0"/>
            </a:p>
          </p:txBody>
        </p:sp>
        <p:sp>
          <p:nvSpPr>
            <p:cNvPr id="39" name="文字方塊 38">
              <a:extLst>
                <a:ext uri="{FF2B5EF4-FFF2-40B4-BE49-F238E27FC236}">
                  <a16:creationId xmlns:a16="http://schemas.microsoft.com/office/drawing/2014/main" id="{FE7ED111-5A8C-4B77-944E-BE926C7DCE0F}"/>
                </a:ext>
              </a:extLst>
            </p:cNvPr>
            <p:cNvSpPr txBox="1"/>
            <p:nvPr/>
          </p:nvSpPr>
          <p:spPr>
            <a:xfrm>
              <a:off x="7624745" y="3263573"/>
              <a:ext cx="879857" cy="332951"/>
            </a:xfrm>
            <a:prstGeom prst="rect">
              <a:avLst/>
            </a:prstGeom>
            <a:noFill/>
          </p:spPr>
          <p:txBody>
            <a:bodyPr wrap="square" rtlCol="0">
              <a:spAutoFit/>
            </a:bodyPr>
            <a:lstStyle/>
            <a:p>
              <a:pPr algn="ctr"/>
              <a:r>
                <a:rPr lang="en-US" altLang="zh-TW" sz="2968" dirty="0"/>
                <a:t>orange</a:t>
              </a:r>
              <a:endParaRPr lang="zh-TW" altLang="en-US" sz="2968" dirty="0"/>
            </a:p>
          </p:txBody>
        </p:sp>
        <p:pic>
          <p:nvPicPr>
            <p:cNvPr id="40" name="Picture 6" descr="ç¸éåç">
              <a:extLst>
                <a:ext uri="{FF2B5EF4-FFF2-40B4-BE49-F238E27FC236}">
                  <a16:creationId xmlns:a16="http://schemas.microsoft.com/office/drawing/2014/main" id="{19D3DF87-DA8A-40AF-91C4-86665E9A11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ãorangeãçåçæå°çµæ">
              <a:extLst>
                <a:ext uri="{FF2B5EF4-FFF2-40B4-BE49-F238E27FC236}">
                  <a16:creationId xmlns:a16="http://schemas.microsoft.com/office/drawing/2014/main" id="{1F4EBAE5-359A-48A0-AAD9-469D06A71A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群組 41">
            <a:extLst>
              <a:ext uri="{FF2B5EF4-FFF2-40B4-BE49-F238E27FC236}">
                <a16:creationId xmlns:a16="http://schemas.microsoft.com/office/drawing/2014/main" id="{4EEEBB19-0A63-4981-8302-EED769FC7AA5}"/>
              </a:ext>
            </a:extLst>
          </p:cNvPr>
          <p:cNvGrpSpPr/>
          <p:nvPr/>
        </p:nvGrpSpPr>
        <p:grpSpPr>
          <a:xfrm>
            <a:off x="13399355" y="6240018"/>
            <a:ext cx="2884638" cy="1749426"/>
            <a:chOff x="4798371" y="4848099"/>
            <a:chExt cx="1749247" cy="1060853"/>
          </a:xfrm>
        </p:grpSpPr>
        <p:grpSp>
          <p:nvGrpSpPr>
            <p:cNvPr id="43" name="群組 42">
              <a:extLst>
                <a:ext uri="{FF2B5EF4-FFF2-40B4-BE49-F238E27FC236}">
                  <a16:creationId xmlns:a16="http://schemas.microsoft.com/office/drawing/2014/main" id="{3D61A1AD-31A0-42E1-9FE9-D29892D9491D}"/>
                </a:ext>
              </a:extLst>
            </p:cNvPr>
            <p:cNvGrpSpPr/>
            <p:nvPr/>
          </p:nvGrpSpPr>
          <p:grpSpPr>
            <a:xfrm>
              <a:off x="4798371" y="4848099"/>
              <a:ext cx="1749247" cy="1060853"/>
              <a:chOff x="-1042093" y="5506078"/>
              <a:chExt cx="1749247" cy="1060853"/>
            </a:xfrm>
          </p:grpSpPr>
          <p:sp>
            <p:nvSpPr>
              <p:cNvPr id="46" name="矩形 45">
                <a:extLst>
                  <a:ext uri="{FF2B5EF4-FFF2-40B4-BE49-F238E27FC236}">
                    <a16:creationId xmlns:a16="http://schemas.microsoft.com/office/drawing/2014/main" id="{FB0BE9C2-9C9E-4D95-B257-CA7F1B63704B}"/>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sp>
            <p:nvSpPr>
              <p:cNvPr id="47" name="文字方塊 46">
                <a:extLst>
                  <a:ext uri="{FF2B5EF4-FFF2-40B4-BE49-F238E27FC236}">
                    <a16:creationId xmlns:a16="http://schemas.microsoft.com/office/drawing/2014/main" id="{59C81312-0AAB-4BBD-B858-7B7E2A303718}"/>
                  </a:ext>
                </a:extLst>
              </p:cNvPr>
              <p:cNvSpPr txBox="1"/>
              <p:nvPr/>
            </p:nvSpPr>
            <p:spPr>
              <a:xfrm>
                <a:off x="-962967" y="6209757"/>
                <a:ext cx="768021" cy="332951"/>
              </a:xfrm>
              <a:prstGeom prst="rect">
                <a:avLst/>
              </a:prstGeom>
              <a:noFill/>
            </p:spPr>
            <p:txBody>
              <a:bodyPr wrap="square" rtlCol="0">
                <a:spAutoFit/>
              </a:bodyPr>
              <a:lstStyle/>
              <a:p>
                <a:pPr algn="ctr"/>
                <a:r>
                  <a:rPr lang="en-US" altLang="zh-TW" sz="2968" dirty="0"/>
                  <a:t>apple</a:t>
                </a:r>
                <a:endParaRPr lang="zh-TW" altLang="en-US" sz="2968" dirty="0"/>
              </a:p>
            </p:txBody>
          </p:sp>
          <p:sp>
            <p:nvSpPr>
              <p:cNvPr id="48" name="文字方塊 47">
                <a:extLst>
                  <a:ext uri="{FF2B5EF4-FFF2-40B4-BE49-F238E27FC236}">
                    <a16:creationId xmlns:a16="http://schemas.microsoft.com/office/drawing/2014/main" id="{842C2526-33F3-4B8E-8446-AE71564F56BD}"/>
                  </a:ext>
                </a:extLst>
              </p:cNvPr>
              <p:cNvSpPr txBox="1"/>
              <p:nvPr/>
            </p:nvSpPr>
            <p:spPr>
              <a:xfrm>
                <a:off x="-172703" y="6197599"/>
                <a:ext cx="879857" cy="332951"/>
              </a:xfrm>
              <a:prstGeom prst="rect">
                <a:avLst/>
              </a:prstGeom>
              <a:noFill/>
            </p:spPr>
            <p:txBody>
              <a:bodyPr wrap="square" rtlCol="0">
                <a:spAutoFit/>
              </a:bodyPr>
              <a:lstStyle/>
              <a:p>
                <a:pPr algn="ctr"/>
                <a:r>
                  <a:rPr lang="en-US" altLang="zh-TW" sz="2968" dirty="0"/>
                  <a:t>orange</a:t>
                </a:r>
                <a:endParaRPr lang="zh-TW" altLang="en-US" sz="2968" dirty="0"/>
              </a:p>
            </p:txBody>
          </p:sp>
        </p:grpSp>
        <p:pic>
          <p:nvPicPr>
            <p:cNvPr id="44" name="Picture 4" descr="ãappleãçåçæå°çµæ">
              <a:extLst>
                <a:ext uri="{FF2B5EF4-FFF2-40B4-BE49-F238E27FC236}">
                  <a16:creationId xmlns:a16="http://schemas.microsoft.com/office/drawing/2014/main" id="{DCC06DA3-3671-4D3D-AF50-8A571D2B3F3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ãorangeãçåçæå°çµæ">
              <a:extLst>
                <a:ext uri="{FF2B5EF4-FFF2-40B4-BE49-F238E27FC236}">
                  <a16:creationId xmlns:a16="http://schemas.microsoft.com/office/drawing/2014/main" id="{26371523-D12C-48B7-90B4-6D9011296C8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群組 48">
            <a:extLst>
              <a:ext uri="{FF2B5EF4-FFF2-40B4-BE49-F238E27FC236}">
                <a16:creationId xmlns:a16="http://schemas.microsoft.com/office/drawing/2014/main" id="{8EDF4491-11FA-47FB-BC78-B10BA31D5E01}"/>
              </a:ext>
            </a:extLst>
          </p:cNvPr>
          <p:cNvGrpSpPr/>
          <p:nvPr/>
        </p:nvGrpSpPr>
        <p:grpSpPr>
          <a:xfrm>
            <a:off x="9068635" y="3830891"/>
            <a:ext cx="2968145" cy="1778100"/>
            <a:chOff x="2607005" y="2519462"/>
            <a:chExt cx="1799886" cy="1078241"/>
          </a:xfrm>
        </p:grpSpPr>
        <p:sp>
          <p:nvSpPr>
            <p:cNvPr id="50" name="矩形 49">
              <a:extLst>
                <a:ext uri="{FF2B5EF4-FFF2-40B4-BE49-F238E27FC236}">
                  <a16:creationId xmlns:a16="http://schemas.microsoft.com/office/drawing/2014/main" id="{21FE4CE6-A488-4040-8670-B51F2019DDE6}"/>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pic>
          <p:nvPicPr>
            <p:cNvPr id="51" name="Picture 2" descr="ãcatãçåçæå°çµæ">
              <a:extLst>
                <a:ext uri="{FF2B5EF4-FFF2-40B4-BE49-F238E27FC236}">
                  <a16:creationId xmlns:a16="http://schemas.microsoft.com/office/drawing/2014/main" id="{0850A698-11D0-43FB-A553-079E8C3862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ãdogãçåçæå°çµæ">
              <a:extLst>
                <a:ext uri="{FF2B5EF4-FFF2-40B4-BE49-F238E27FC236}">
                  <a16:creationId xmlns:a16="http://schemas.microsoft.com/office/drawing/2014/main" id="{AF2FDC64-DF7D-4DFD-A64E-EDC583C154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53" name="文字方塊 52">
              <a:extLst>
                <a:ext uri="{FF2B5EF4-FFF2-40B4-BE49-F238E27FC236}">
                  <a16:creationId xmlns:a16="http://schemas.microsoft.com/office/drawing/2014/main" id="{58E2EA4E-367F-44B9-BDE8-37691BC84680}"/>
                </a:ext>
              </a:extLst>
            </p:cNvPr>
            <p:cNvSpPr txBox="1"/>
            <p:nvPr/>
          </p:nvSpPr>
          <p:spPr>
            <a:xfrm>
              <a:off x="2779207" y="3241071"/>
              <a:ext cx="584200" cy="332951"/>
            </a:xfrm>
            <a:prstGeom prst="rect">
              <a:avLst/>
            </a:prstGeom>
            <a:noFill/>
          </p:spPr>
          <p:txBody>
            <a:bodyPr wrap="square" rtlCol="0">
              <a:spAutoFit/>
            </a:bodyPr>
            <a:lstStyle/>
            <a:p>
              <a:pPr algn="ctr"/>
              <a:r>
                <a:rPr lang="en-US" altLang="zh-TW" sz="2968" dirty="0"/>
                <a:t>cat</a:t>
              </a:r>
              <a:endParaRPr lang="zh-TW" altLang="en-US" sz="2968" dirty="0"/>
            </a:p>
          </p:txBody>
        </p:sp>
        <p:sp>
          <p:nvSpPr>
            <p:cNvPr id="54" name="文字方塊 53">
              <a:extLst>
                <a:ext uri="{FF2B5EF4-FFF2-40B4-BE49-F238E27FC236}">
                  <a16:creationId xmlns:a16="http://schemas.microsoft.com/office/drawing/2014/main" id="{724B2CF7-88D8-4A12-80AA-79A18D34F75E}"/>
                </a:ext>
              </a:extLst>
            </p:cNvPr>
            <p:cNvSpPr txBox="1"/>
            <p:nvPr/>
          </p:nvSpPr>
          <p:spPr>
            <a:xfrm>
              <a:off x="3627107" y="3241071"/>
              <a:ext cx="584200" cy="332951"/>
            </a:xfrm>
            <a:prstGeom prst="rect">
              <a:avLst/>
            </a:prstGeom>
            <a:noFill/>
          </p:spPr>
          <p:txBody>
            <a:bodyPr wrap="square" rtlCol="0">
              <a:spAutoFit/>
            </a:bodyPr>
            <a:lstStyle/>
            <a:p>
              <a:pPr algn="ctr"/>
              <a:r>
                <a:rPr lang="en-US" altLang="zh-TW" sz="2968" dirty="0"/>
                <a:t>dog</a:t>
              </a:r>
              <a:endParaRPr lang="zh-TW" altLang="en-US" sz="2968" dirty="0"/>
            </a:p>
          </p:txBody>
        </p:sp>
      </p:grpSp>
      <p:grpSp>
        <p:nvGrpSpPr>
          <p:cNvPr id="55" name="群組 54">
            <a:extLst>
              <a:ext uri="{FF2B5EF4-FFF2-40B4-BE49-F238E27FC236}">
                <a16:creationId xmlns:a16="http://schemas.microsoft.com/office/drawing/2014/main" id="{EBF79DA8-DD01-48CD-8CD6-58FB18892856}"/>
              </a:ext>
            </a:extLst>
          </p:cNvPr>
          <p:cNvGrpSpPr/>
          <p:nvPr/>
        </p:nvGrpSpPr>
        <p:grpSpPr>
          <a:xfrm>
            <a:off x="13413626" y="3903567"/>
            <a:ext cx="2870367" cy="1753320"/>
            <a:chOff x="-1042093" y="5506078"/>
            <a:chExt cx="1740593" cy="1063215"/>
          </a:xfrm>
        </p:grpSpPr>
        <p:sp>
          <p:nvSpPr>
            <p:cNvPr id="56" name="矩形 55">
              <a:extLst>
                <a:ext uri="{FF2B5EF4-FFF2-40B4-BE49-F238E27FC236}">
                  <a16:creationId xmlns:a16="http://schemas.microsoft.com/office/drawing/2014/main" id="{15A86AC9-D2CE-4FE9-BF0B-635C3D483D3E}"/>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pic>
          <p:nvPicPr>
            <p:cNvPr id="57" name="Picture 4" descr="ãcatãçåçæå°çµæ">
              <a:extLst>
                <a:ext uri="{FF2B5EF4-FFF2-40B4-BE49-F238E27FC236}">
                  <a16:creationId xmlns:a16="http://schemas.microsoft.com/office/drawing/2014/main" id="{266EB746-C607-439B-8432-39FFD72770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ãdogãçåçæå°çµæ">
              <a:extLst>
                <a:ext uri="{FF2B5EF4-FFF2-40B4-BE49-F238E27FC236}">
                  <a16:creationId xmlns:a16="http://schemas.microsoft.com/office/drawing/2014/main" id="{D9117557-076A-45C3-8655-2EFBC07C6F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59" name="文字方塊 58">
              <a:extLst>
                <a:ext uri="{FF2B5EF4-FFF2-40B4-BE49-F238E27FC236}">
                  <a16:creationId xmlns:a16="http://schemas.microsoft.com/office/drawing/2014/main" id="{4F341B07-72B2-412A-84CE-29AA2B39939A}"/>
                </a:ext>
              </a:extLst>
            </p:cNvPr>
            <p:cNvSpPr txBox="1"/>
            <p:nvPr/>
          </p:nvSpPr>
          <p:spPr>
            <a:xfrm>
              <a:off x="-871362" y="6236342"/>
              <a:ext cx="584200" cy="332951"/>
            </a:xfrm>
            <a:prstGeom prst="rect">
              <a:avLst/>
            </a:prstGeom>
            <a:noFill/>
          </p:spPr>
          <p:txBody>
            <a:bodyPr wrap="square" rtlCol="0">
              <a:spAutoFit/>
            </a:bodyPr>
            <a:lstStyle/>
            <a:p>
              <a:pPr algn="ctr"/>
              <a:r>
                <a:rPr lang="en-US" altLang="zh-TW" sz="2968" dirty="0"/>
                <a:t>cat</a:t>
              </a:r>
              <a:endParaRPr lang="zh-TW" altLang="en-US" sz="2968" dirty="0"/>
            </a:p>
          </p:txBody>
        </p:sp>
        <p:sp>
          <p:nvSpPr>
            <p:cNvPr id="60" name="文字方塊 59">
              <a:extLst>
                <a:ext uri="{FF2B5EF4-FFF2-40B4-BE49-F238E27FC236}">
                  <a16:creationId xmlns:a16="http://schemas.microsoft.com/office/drawing/2014/main" id="{1ED165C6-85D5-4A58-B8E9-0EC077AB128D}"/>
                </a:ext>
              </a:extLst>
            </p:cNvPr>
            <p:cNvSpPr txBox="1"/>
            <p:nvPr/>
          </p:nvSpPr>
          <p:spPr>
            <a:xfrm>
              <a:off x="-19638" y="6235699"/>
              <a:ext cx="584200" cy="332951"/>
            </a:xfrm>
            <a:prstGeom prst="rect">
              <a:avLst/>
            </a:prstGeom>
            <a:noFill/>
          </p:spPr>
          <p:txBody>
            <a:bodyPr wrap="square" rtlCol="0">
              <a:spAutoFit/>
            </a:bodyPr>
            <a:lstStyle/>
            <a:p>
              <a:pPr algn="ctr"/>
              <a:r>
                <a:rPr lang="en-US" altLang="zh-TW" sz="2968" dirty="0"/>
                <a:t>dog</a:t>
              </a:r>
              <a:endParaRPr lang="zh-TW" altLang="en-US" sz="2968" dirty="0"/>
            </a:p>
          </p:txBody>
        </p:sp>
      </p:grpSp>
      <p:grpSp>
        <p:nvGrpSpPr>
          <p:cNvPr id="71" name="群組 70">
            <a:extLst>
              <a:ext uri="{FF2B5EF4-FFF2-40B4-BE49-F238E27FC236}">
                <a16:creationId xmlns:a16="http://schemas.microsoft.com/office/drawing/2014/main" id="{01C3F9CB-DD16-4F00-B900-8A5D94626AF1}"/>
              </a:ext>
            </a:extLst>
          </p:cNvPr>
          <p:cNvGrpSpPr/>
          <p:nvPr/>
        </p:nvGrpSpPr>
        <p:grpSpPr>
          <a:xfrm>
            <a:off x="9034462" y="8704529"/>
            <a:ext cx="2870367" cy="1753320"/>
            <a:chOff x="4955889" y="4803469"/>
            <a:chExt cx="1740593" cy="1063215"/>
          </a:xfrm>
        </p:grpSpPr>
        <p:grpSp>
          <p:nvGrpSpPr>
            <p:cNvPr id="72" name="群組 71">
              <a:extLst>
                <a:ext uri="{FF2B5EF4-FFF2-40B4-BE49-F238E27FC236}">
                  <a16:creationId xmlns:a16="http://schemas.microsoft.com/office/drawing/2014/main" id="{FEA33627-6054-4588-8D91-DE390E2535D0}"/>
                </a:ext>
              </a:extLst>
            </p:cNvPr>
            <p:cNvGrpSpPr/>
            <p:nvPr/>
          </p:nvGrpSpPr>
          <p:grpSpPr>
            <a:xfrm>
              <a:off x="4955889" y="4803469"/>
              <a:ext cx="1740593" cy="1063215"/>
              <a:chOff x="-1042093" y="5506078"/>
              <a:chExt cx="1740593" cy="1063215"/>
            </a:xfrm>
          </p:grpSpPr>
          <p:sp>
            <p:nvSpPr>
              <p:cNvPr id="75" name="矩形 74">
                <a:extLst>
                  <a:ext uri="{FF2B5EF4-FFF2-40B4-BE49-F238E27FC236}">
                    <a16:creationId xmlns:a16="http://schemas.microsoft.com/office/drawing/2014/main" id="{0B0CDBE9-C606-430A-8E6E-0229DF1F22A7}"/>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sp>
            <p:nvSpPr>
              <p:cNvPr id="76" name="文字方塊 75">
                <a:extLst>
                  <a:ext uri="{FF2B5EF4-FFF2-40B4-BE49-F238E27FC236}">
                    <a16:creationId xmlns:a16="http://schemas.microsoft.com/office/drawing/2014/main" id="{DF36F36B-FF63-4857-9703-C3DEAB85DC06}"/>
                  </a:ext>
                </a:extLst>
              </p:cNvPr>
              <p:cNvSpPr txBox="1"/>
              <p:nvPr/>
            </p:nvSpPr>
            <p:spPr>
              <a:xfrm>
                <a:off x="-871362" y="6236342"/>
                <a:ext cx="584200" cy="332951"/>
              </a:xfrm>
              <a:prstGeom prst="rect">
                <a:avLst/>
              </a:prstGeom>
              <a:noFill/>
            </p:spPr>
            <p:txBody>
              <a:bodyPr wrap="square" rtlCol="0">
                <a:spAutoFit/>
              </a:bodyPr>
              <a:lstStyle/>
              <a:p>
                <a:pPr algn="ctr"/>
                <a:r>
                  <a:rPr lang="en-US" altLang="zh-TW" sz="2968" dirty="0"/>
                  <a:t>bike</a:t>
                </a:r>
                <a:endParaRPr lang="zh-TW" altLang="en-US" sz="2968" dirty="0"/>
              </a:p>
            </p:txBody>
          </p:sp>
          <p:sp>
            <p:nvSpPr>
              <p:cNvPr id="77" name="文字方塊 76">
                <a:extLst>
                  <a:ext uri="{FF2B5EF4-FFF2-40B4-BE49-F238E27FC236}">
                    <a16:creationId xmlns:a16="http://schemas.microsoft.com/office/drawing/2014/main" id="{A9025A23-5CEA-4B50-885B-C4ADAAEA6600}"/>
                  </a:ext>
                </a:extLst>
              </p:cNvPr>
              <p:cNvSpPr txBox="1"/>
              <p:nvPr/>
            </p:nvSpPr>
            <p:spPr>
              <a:xfrm>
                <a:off x="-19638" y="6235699"/>
                <a:ext cx="584200" cy="332951"/>
              </a:xfrm>
              <a:prstGeom prst="rect">
                <a:avLst/>
              </a:prstGeom>
              <a:noFill/>
            </p:spPr>
            <p:txBody>
              <a:bodyPr wrap="square" rtlCol="0">
                <a:spAutoFit/>
              </a:bodyPr>
              <a:lstStyle/>
              <a:p>
                <a:pPr algn="ctr"/>
                <a:r>
                  <a:rPr lang="en-US" altLang="zh-TW" sz="2968" dirty="0"/>
                  <a:t>car</a:t>
                </a:r>
                <a:endParaRPr lang="zh-TW" altLang="en-US" sz="2968" dirty="0"/>
              </a:p>
            </p:txBody>
          </p:sp>
        </p:grpSp>
        <p:pic>
          <p:nvPicPr>
            <p:cNvPr id="73" name="Picture 4" descr="ãbikeãçåçæå°çµæ">
              <a:extLst>
                <a:ext uri="{FF2B5EF4-FFF2-40B4-BE49-F238E27FC236}">
                  <a16:creationId xmlns:a16="http://schemas.microsoft.com/office/drawing/2014/main" id="{FE75890D-C0EE-4E69-8A90-D3CCFAB52DE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ãcarãçåçæå°çµæ">
              <a:extLst>
                <a:ext uri="{FF2B5EF4-FFF2-40B4-BE49-F238E27FC236}">
                  <a16:creationId xmlns:a16="http://schemas.microsoft.com/office/drawing/2014/main" id="{A263954A-CDEC-4508-B17E-1822FE4BA11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群組 77">
            <a:extLst>
              <a:ext uri="{FF2B5EF4-FFF2-40B4-BE49-F238E27FC236}">
                <a16:creationId xmlns:a16="http://schemas.microsoft.com/office/drawing/2014/main" id="{D874EC79-D43D-48C6-9D16-9E49267FCC2B}"/>
              </a:ext>
            </a:extLst>
          </p:cNvPr>
          <p:cNvGrpSpPr/>
          <p:nvPr/>
        </p:nvGrpSpPr>
        <p:grpSpPr>
          <a:xfrm>
            <a:off x="13385083" y="8722139"/>
            <a:ext cx="2968145" cy="1778100"/>
            <a:chOff x="6931389" y="2474832"/>
            <a:chExt cx="1799886" cy="1078241"/>
          </a:xfrm>
        </p:grpSpPr>
        <p:sp>
          <p:nvSpPr>
            <p:cNvPr id="79" name="矩形 78">
              <a:extLst>
                <a:ext uri="{FF2B5EF4-FFF2-40B4-BE49-F238E27FC236}">
                  <a16:creationId xmlns:a16="http://schemas.microsoft.com/office/drawing/2014/main" id="{2B35306E-0FC1-4E1F-92FD-CB04F8CD68E0}"/>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sp>
          <p:nvSpPr>
            <p:cNvPr id="80" name="文字方塊 79">
              <a:extLst>
                <a:ext uri="{FF2B5EF4-FFF2-40B4-BE49-F238E27FC236}">
                  <a16:creationId xmlns:a16="http://schemas.microsoft.com/office/drawing/2014/main" id="{DA89D090-0929-42D5-A1E0-F1D4E8B5C6F1}"/>
                </a:ext>
              </a:extLst>
            </p:cNvPr>
            <p:cNvSpPr txBox="1"/>
            <p:nvPr/>
          </p:nvSpPr>
          <p:spPr>
            <a:xfrm>
              <a:off x="7103591" y="3196441"/>
              <a:ext cx="584200" cy="332951"/>
            </a:xfrm>
            <a:prstGeom prst="rect">
              <a:avLst/>
            </a:prstGeom>
            <a:noFill/>
          </p:spPr>
          <p:txBody>
            <a:bodyPr wrap="square" rtlCol="0">
              <a:spAutoFit/>
            </a:bodyPr>
            <a:lstStyle/>
            <a:p>
              <a:pPr algn="ctr"/>
              <a:r>
                <a:rPr lang="en-US" altLang="zh-TW" sz="2968" dirty="0"/>
                <a:t>bike</a:t>
              </a:r>
              <a:endParaRPr lang="zh-TW" altLang="en-US" sz="2968" dirty="0"/>
            </a:p>
          </p:txBody>
        </p:sp>
        <p:sp>
          <p:nvSpPr>
            <p:cNvPr id="81" name="文字方塊 80">
              <a:extLst>
                <a:ext uri="{FF2B5EF4-FFF2-40B4-BE49-F238E27FC236}">
                  <a16:creationId xmlns:a16="http://schemas.microsoft.com/office/drawing/2014/main" id="{BDB58467-59DF-48AA-A433-163D4952C809}"/>
                </a:ext>
              </a:extLst>
            </p:cNvPr>
            <p:cNvSpPr txBox="1"/>
            <p:nvPr/>
          </p:nvSpPr>
          <p:spPr>
            <a:xfrm>
              <a:off x="7951491" y="3196441"/>
              <a:ext cx="584200" cy="332951"/>
            </a:xfrm>
            <a:prstGeom prst="rect">
              <a:avLst/>
            </a:prstGeom>
            <a:noFill/>
          </p:spPr>
          <p:txBody>
            <a:bodyPr wrap="square" rtlCol="0">
              <a:spAutoFit/>
            </a:bodyPr>
            <a:lstStyle/>
            <a:p>
              <a:pPr algn="ctr"/>
              <a:r>
                <a:rPr lang="en-US" altLang="zh-TW" sz="2968" dirty="0"/>
                <a:t>car</a:t>
              </a:r>
              <a:endParaRPr lang="zh-TW" altLang="en-US" sz="2968" dirty="0"/>
            </a:p>
          </p:txBody>
        </p:sp>
        <p:pic>
          <p:nvPicPr>
            <p:cNvPr id="82" name="Picture 2" descr="ãbikeãçåçæå°çµæ">
              <a:extLst>
                <a:ext uri="{FF2B5EF4-FFF2-40B4-BE49-F238E27FC236}">
                  <a16:creationId xmlns:a16="http://schemas.microsoft.com/office/drawing/2014/main" id="{37C036BA-2B62-4EF0-A5FF-B924295AB1A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ç¸éåç">
              <a:extLst>
                <a:ext uri="{FF2B5EF4-FFF2-40B4-BE49-F238E27FC236}">
                  <a16:creationId xmlns:a16="http://schemas.microsoft.com/office/drawing/2014/main" id="{B2F24FF3-7652-479D-B36A-AE414611C00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84" name="矩形 83">
            <a:extLst>
              <a:ext uri="{FF2B5EF4-FFF2-40B4-BE49-F238E27FC236}">
                <a16:creationId xmlns:a16="http://schemas.microsoft.com/office/drawing/2014/main" id="{2D9F2602-896B-40D5-86AF-889901A97CFD}"/>
              </a:ext>
            </a:extLst>
          </p:cNvPr>
          <p:cNvSpPr/>
          <p:nvPr/>
        </p:nvSpPr>
        <p:spPr>
          <a:xfrm>
            <a:off x="3534018" y="9242331"/>
            <a:ext cx="3902737" cy="701410"/>
          </a:xfrm>
          <a:prstGeom prst="rect">
            <a:avLst/>
          </a:prstGeom>
        </p:spPr>
        <p:txBody>
          <a:bodyPr wrap="square">
            <a:spAutoFit/>
          </a:bodyPr>
          <a:lstStyle/>
          <a:p>
            <a:pPr algn="ctr"/>
            <a:r>
              <a:rPr lang="en-US" altLang="zh-TW" sz="3958" b="1" u="sng" dirty="0">
                <a:latin typeface="微軟正黑體" panose="020B0604030504040204" pitchFamily="34" charset="-120"/>
                <a:ea typeface="微軟正黑體" panose="020B0604030504040204" pitchFamily="34" charset="-120"/>
              </a:rPr>
              <a:t>Testing Tasks</a:t>
            </a:r>
            <a:endParaRPr lang="zh-TW" altLang="en-US" sz="3958" b="1" u="sng" dirty="0"/>
          </a:p>
        </p:txBody>
      </p:sp>
      <p:sp>
        <p:nvSpPr>
          <p:cNvPr id="86" name="文字方塊 85">
            <a:extLst>
              <a:ext uri="{FF2B5EF4-FFF2-40B4-BE49-F238E27FC236}">
                <a16:creationId xmlns:a16="http://schemas.microsoft.com/office/drawing/2014/main" id="{91C3D6AF-B60C-44BA-92C4-DF42642EE050}"/>
              </a:ext>
            </a:extLst>
          </p:cNvPr>
          <p:cNvSpPr txBox="1"/>
          <p:nvPr/>
        </p:nvSpPr>
        <p:spPr>
          <a:xfrm>
            <a:off x="7617021" y="4357320"/>
            <a:ext cx="1504242" cy="701410"/>
          </a:xfrm>
          <a:prstGeom prst="rect">
            <a:avLst/>
          </a:prstGeom>
          <a:noFill/>
        </p:spPr>
        <p:txBody>
          <a:bodyPr wrap="square" rtlCol="0">
            <a:spAutoFit/>
          </a:bodyPr>
          <a:lstStyle/>
          <a:p>
            <a:pPr algn="ctr"/>
            <a:r>
              <a:rPr lang="en-US" altLang="zh-TW" sz="3958" i="1" dirty="0"/>
              <a:t>Train</a:t>
            </a:r>
            <a:endParaRPr lang="zh-TW" altLang="en-US" sz="3958" i="1" dirty="0"/>
          </a:p>
        </p:txBody>
      </p:sp>
      <p:sp>
        <p:nvSpPr>
          <p:cNvPr id="87" name="文字方塊 86">
            <a:extLst>
              <a:ext uri="{FF2B5EF4-FFF2-40B4-BE49-F238E27FC236}">
                <a16:creationId xmlns:a16="http://schemas.microsoft.com/office/drawing/2014/main" id="{4938A029-76B2-4F22-8B0B-585AB7E91253}"/>
              </a:ext>
            </a:extLst>
          </p:cNvPr>
          <p:cNvSpPr txBox="1"/>
          <p:nvPr/>
        </p:nvSpPr>
        <p:spPr>
          <a:xfrm>
            <a:off x="12051198" y="4389315"/>
            <a:ext cx="1504242" cy="701410"/>
          </a:xfrm>
          <a:prstGeom prst="rect">
            <a:avLst/>
          </a:prstGeom>
          <a:noFill/>
        </p:spPr>
        <p:txBody>
          <a:bodyPr wrap="square" rtlCol="0">
            <a:spAutoFit/>
          </a:bodyPr>
          <a:lstStyle/>
          <a:p>
            <a:pPr algn="ctr"/>
            <a:r>
              <a:rPr lang="en-US" altLang="zh-TW" sz="3958" i="1" dirty="0"/>
              <a:t>Test</a:t>
            </a:r>
            <a:endParaRPr lang="zh-TW" altLang="en-US" sz="3958" i="1" dirty="0"/>
          </a:p>
        </p:txBody>
      </p:sp>
      <p:sp>
        <p:nvSpPr>
          <p:cNvPr id="88" name="文字方塊 87">
            <a:extLst>
              <a:ext uri="{FF2B5EF4-FFF2-40B4-BE49-F238E27FC236}">
                <a16:creationId xmlns:a16="http://schemas.microsoft.com/office/drawing/2014/main" id="{813A3F25-121D-4800-BED5-BB6680E29EFC}"/>
              </a:ext>
            </a:extLst>
          </p:cNvPr>
          <p:cNvSpPr txBox="1"/>
          <p:nvPr/>
        </p:nvSpPr>
        <p:spPr>
          <a:xfrm>
            <a:off x="7567577" y="6767913"/>
            <a:ext cx="1504242" cy="701410"/>
          </a:xfrm>
          <a:prstGeom prst="rect">
            <a:avLst/>
          </a:prstGeom>
          <a:noFill/>
        </p:spPr>
        <p:txBody>
          <a:bodyPr wrap="square" rtlCol="0">
            <a:spAutoFit/>
          </a:bodyPr>
          <a:lstStyle/>
          <a:p>
            <a:pPr algn="ctr"/>
            <a:r>
              <a:rPr lang="en-US" altLang="zh-TW" sz="3958" i="1" dirty="0"/>
              <a:t>Train</a:t>
            </a:r>
            <a:endParaRPr lang="zh-TW" altLang="en-US" sz="3958" i="1" dirty="0"/>
          </a:p>
        </p:txBody>
      </p:sp>
      <p:sp>
        <p:nvSpPr>
          <p:cNvPr id="89" name="文字方塊 88">
            <a:extLst>
              <a:ext uri="{FF2B5EF4-FFF2-40B4-BE49-F238E27FC236}">
                <a16:creationId xmlns:a16="http://schemas.microsoft.com/office/drawing/2014/main" id="{16B8BA41-DC44-4C4F-A4E3-945BA88D5A79}"/>
              </a:ext>
            </a:extLst>
          </p:cNvPr>
          <p:cNvSpPr txBox="1"/>
          <p:nvPr/>
        </p:nvSpPr>
        <p:spPr>
          <a:xfrm>
            <a:off x="12034204" y="6713716"/>
            <a:ext cx="1504242" cy="701410"/>
          </a:xfrm>
          <a:prstGeom prst="rect">
            <a:avLst/>
          </a:prstGeom>
          <a:noFill/>
        </p:spPr>
        <p:txBody>
          <a:bodyPr wrap="square" rtlCol="0">
            <a:spAutoFit/>
          </a:bodyPr>
          <a:lstStyle/>
          <a:p>
            <a:pPr algn="ctr"/>
            <a:r>
              <a:rPr lang="en-US" altLang="zh-TW" sz="3958" i="1" dirty="0"/>
              <a:t>Test</a:t>
            </a:r>
            <a:endParaRPr lang="zh-TW" altLang="en-US" sz="3958" i="1" dirty="0"/>
          </a:p>
        </p:txBody>
      </p:sp>
      <p:sp>
        <p:nvSpPr>
          <p:cNvPr id="90" name="文字方塊 89">
            <a:extLst>
              <a:ext uri="{FF2B5EF4-FFF2-40B4-BE49-F238E27FC236}">
                <a16:creationId xmlns:a16="http://schemas.microsoft.com/office/drawing/2014/main" id="{83041BAB-56EF-4F00-83DB-A691FFF22AF4}"/>
              </a:ext>
            </a:extLst>
          </p:cNvPr>
          <p:cNvSpPr txBox="1"/>
          <p:nvPr/>
        </p:nvSpPr>
        <p:spPr>
          <a:xfrm>
            <a:off x="7507897" y="9198581"/>
            <a:ext cx="1504242" cy="701410"/>
          </a:xfrm>
          <a:prstGeom prst="rect">
            <a:avLst/>
          </a:prstGeom>
          <a:noFill/>
        </p:spPr>
        <p:txBody>
          <a:bodyPr wrap="square" rtlCol="0">
            <a:spAutoFit/>
          </a:bodyPr>
          <a:lstStyle/>
          <a:p>
            <a:pPr algn="ctr"/>
            <a:r>
              <a:rPr lang="en-US" altLang="zh-TW" sz="3958" i="1" dirty="0"/>
              <a:t>Train</a:t>
            </a:r>
            <a:endParaRPr lang="zh-TW" altLang="en-US" sz="3958" i="1" dirty="0"/>
          </a:p>
        </p:txBody>
      </p:sp>
      <p:sp>
        <p:nvSpPr>
          <p:cNvPr id="91" name="文字方塊 90">
            <a:extLst>
              <a:ext uri="{FF2B5EF4-FFF2-40B4-BE49-F238E27FC236}">
                <a16:creationId xmlns:a16="http://schemas.microsoft.com/office/drawing/2014/main" id="{35A0CA06-9F95-4C29-AA00-373751FD5817}"/>
              </a:ext>
            </a:extLst>
          </p:cNvPr>
          <p:cNvSpPr txBox="1"/>
          <p:nvPr/>
        </p:nvSpPr>
        <p:spPr>
          <a:xfrm>
            <a:off x="12037234" y="9216838"/>
            <a:ext cx="1504242" cy="701410"/>
          </a:xfrm>
          <a:prstGeom prst="rect">
            <a:avLst/>
          </a:prstGeom>
          <a:noFill/>
        </p:spPr>
        <p:txBody>
          <a:bodyPr wrap="square" rtlCol="0">
            <a:spAutoFit/>
          </a:bodyPr>
          <a:lstStyle/>
          <a:p>
            <a:pPr algn="ctr"/>
            <a:r>
              <a:rPr lang="en-US" altLang="zh-TW" sz="3958" i="1" dirty="0"/>
              <a:t>Test</a:t>
            </a:r>
            <a:endParaRPr lang="zh-TW" altLang="en-US" sz="3958" i="1" dirty="0"/>
          </a:p>
        </p:txBody>
      </p:sp>
      <p:sp>
        <p:nvSpPr>
          <p:cNvPr id="95" name="文字方塊 94">
            <a:extLst>
              <a:ext uri="{FF2B5EF4-FFF2-40B4-BE49-F238E27FC236}">
                <a16:creationId xmlns:a16="http://schemas.microsoft.com/office/drawing/2014/main" id="{AF0FBF66-B83C-49DA-A602-3FB450A6942F}"/>
              </a:ext>
            </a:extLst>
          </p:cNvPr>
          <p:cNvSpPr txBox="1"/>
          <p:nvPr/>
        </p:nvSpPr>
        <p:spPr>
          <a:xfrm>
            <a:off x="5883610" y="4333903"/>
            <a:ext cx="1733411" cy="701410"/>
          </a:xfrm>
          <a:prstGeom prst="rect">
            <a:avLst/>
          </a:prstGeom>
          <a:noFill/>
        </p:spPr>
        <p:txBody>
          <a:bodyPr wrap="square" rtlCol="0">
            <a:spAutoFit/>
          </a:bodyPr>
          <a:lstStyle/>
          <a:p>
            <a:r>
              <a:rPr lang="en-US" altLang="zh-TW" sz="3958" dirty="0"/>
              <a:t>Task 1</a:t>
            </a:r>
            <a:endParaRPr lang="zh-TW" altLang="en-US" sz="3958" dirty="0"/>
          </a:p>
        </p:txBody>
      </p:sp>
      <p:sp>
        <p:nvSpPr>
          <p:cNvPr id="96" name="文字方塊 95">
            <a:extLst>
              <a:ext uri="{FF2B5EF4-FFF2-40B4-BE49-F238E27FC236}">
                <a16:creationId xmlns:a16="http://schemas.microsoft.com/office/drawing/2014/main" id="{73C88BED-9D37-4AE0-AB4C-10533D1370DA}"/>
              </a:ext>
            </a:extLst>
          </p:cNvPr>
          <p:cNvSpPr txBox="1"/>
          <p:nvPr/>
        </p:nvSpPr>
        <p:spPr>
          <a:xfrm>
            <a:off x="5905905" y="6743561"/>
            <a:ext cx="1733411" cy="701410"/>
          </a:xfrm>
          <a:prstGeom prst="rect">
            <a:avLst/>
          </a:prstGeom>
          <a:noFill/>
        </p:spPr>
        <p:txBody>
          <a:bodyPr wrap="square" rtlCol="0">
            <a:spAutoFit/>
          </a:bodyPr>
          <a:lstStyle/>
          <a:p>
            <a:r>
              <a:rPr lang="en-US" altLang="zh-TW" sz="3958" dirty="0"/>
              <a:t>Task 2</a:t>
            </a:r>
            <a:endParaRPr lang="zh-TW" altLang="en-US" sz="3958" dirty="0"/>
          </a:p>
        </p:txBody>
      </p:sp>
      <p:sp>
        <p:nvSpPr>
          <p:cNvPr id="97" name="左大括弧 96">
            <a:extLst>
              <a:ext uri="{FF2B5EF4-FFF2-40B4-BE49-F238E27FC236}">
                <a16:creationId xmlns:a16="http://schemas.microsoft.com/office/drawing/2014/main" id="{BE2B23A4-C8F8-4AF3-A369-295AC164B7C8}"/>
              </a:ext>
            </a:extLst>
          </p:cNvPr>
          <p:cNvSpPr/>
          <p:nvPr/>
        </p:nvSpPr>
        <p:spPr>
          <a:xfrm>
            <a:off x="5377360" y="4075866"/>
            <a:ext cx="555613" cy="3609046"/>
          </a:xfrm>
          <a:prstGeom prst="leftBrace">
            <a:avLst>
              <a:gd name="adj1" fmla="val 497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968"/>
          </a:p>
        </p:txBody>
      </p:sp>
      <p:sp>
        <p:nvSpPr>
          <p:cNvPr id="70" name="文字方塊 69">
            <a:extLst>
              <a:ext uri="{FF2B5EF4-FFF2-40B4-BE49-F238E27FC236}">
                <a16:creationId xmlns:a16="http://schemas.microsoft.com/office/drawing/2014/main" id="{5152D12F-4B2E-4913-BF6D-5BE69F91B8BD}"/>
              </a:ext>
            </a:extLst>
          </p:cNvPr>
          <p:cNvSpPr txBox="1"/>
          <p:nvPr/>
        </p:nvSpPr>
        <p:spPr>
          <a:xfrm>
            <a:off x="3369633" y="2163375"/>
            <a:ext cx="7380175" cy="1310487"/>
          </a:xfrm>
          <a:prstGeom prst="rect">
            <a:avLst/>
          </a:prstGeom>
          <a:noFill/>
        </p:spPr>
        <p:txBody>
          <a:bodyPr wrap="square" rtlCol="0">
            <a:spAutoFit/>
          </a:bodyPr>
          <a:lstStyle/>
          <a:p>
            <a:r>
              <a:rPr lang="en-US" altLang="zh-TW" sz="3958" dirty="0">
                <a:solidFill>
                  <a:srgbClr val="0000FF"/>
                </a:solidFill>
              </a:rPr>
              <a:t>Widely considered in </a:t>
            </a:r>
          </a:p>
          <a:p>
            <a:r>
              <a:rPr lang="en-US" altLang="zh-TW" sz="3958" b="1" dirty="0">
                <a:solidFill>
                  <a:srgbClr val="0000FF"/>
                </a:solidFill>
              </a:rPr>
              <a:t>few-shot learning</a:t>
            </a:r>
            <a:endParaRPr lang="zh-TW" altLang="en-US" sz="3958" b="1" dirty="0">
              <a:solidFill>
                <a:srgbClr val="0000FF"/>
              </a:solidFill>
            </a:endParaRPr>
          </a:p>
        </p:txBody>
      </p:sp>
      <p:grpSp>
        <p:nvGrpSpPr>
          <p:cNvPr id="20" name="群組 19">
            <a:extLst>
              <a:ext uri="{FF2B5EF4-FFF2-40B4-BE49-F238E27FC236}">
                <a16:creationId xmlns:a16="http://schemas.microsoft.com/office/drawing/2014/main" id="{4DC50D6F-19FD-4606-9CDA-6C397545EAA4}"/>
              </a:ext>
            </a:extLst>
          </p:cNvPr>
          <p:cNvGrpSpPr/>
          <p:nvPr/>
        </p:nvGrpSpPr>
        <p:grpSpPr>
          <a:xfrm>
            <a:off x="8357120" y="3384258"/>
            <a:ext cx="2813752" cy="1127272"/>
            <a:chOff x="3592929" y="2051608"/>
            <a:chExt cx="1706262" cy="683579"/>
          </a:xfrm>
        </p:grpSpPr>
        <p:sp>
          <p:nvSpPr>
            <p:cNvPr id="98" name="文字方塊 97">
              <a:extLst>
                <a:ext uri="{FF2B5EF4-FFF2-40B4-BE49-F238E27FC236}">
                  <a16:creationId xmlns:a16="http://schemas.microsoft.com/office/drawing/2014/main" id="{D5D97146-E2F9-4D56-827F-3231A114924C}"/>
                </a:ext>
              </a:extLst>
            </p:cNvPr>
            <p:cNvSpPr txBox="1"/>
            <p:nvPr/>
          </p:nvSpPr>
          <p:spPr>
            <a:xfrm>
              <a:off x="3615851" y="2051608"/>
              <a:ext cx="1683340" cy="4253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TW" sz="3958" dirty="0">
                  <a:solidFill>
                    <a:srgbClr val="0000FF"/>
                  </a:solidFill>
                </a:rPr>
                <a:t>Support set</a:t>
              </a:r>
            </a:p>
          </p:txBody>
        </p:sp>
        <p:cxnSp>
          <p:nvCxnSpPr>
            <p:cNvPr id="19" name="直線單箭頭接點 18">
              <a:extLst>
                <a:ext uri="{FF2B5EF4-FFF2-40B4-BE49-F238E27FC236}">
                  <a16:creationId xmlns:a16="http://schemas.microsoft.com/office/drawing/2014/main" id="{74E0DEB8-C215-4CE6-B74F-B16EF09F087E}"/>
                </a:ext>
              </a:extLst>
            </p:cNvPr>
            <p:cNvCxnSpPr/>
            <p:nvPr/>
          </p:nvCxnSpPr>
          <p:spPr>
            <a:xfrm flipV="1">
              <a:off x="3592929" y="2470662"/>
              <a:ext cx="284137" cy="2645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群組 2">
            <a:extLst>
              <a:ext uri="{FF2B5EF4-FFF2-40B4-BE49-F238E27FC236}">
                <a16:creationId xmlns:a16="http://schemas.microsoft.com/office/drawing/2014/main" id="{8A85E131-4A81-4D04-BA95-5C25457F4369}"/>
              </a:ext>
            </a:extLst>
          </p:cNvPr>
          <p:cNvGrpSpPr/>
          <p:nvPr/>
        </p:nvGrpSpPr>
        <p:grpSpPr>
          <a:xfrm>
            <a:off x="12787190" y="3396751"/>
            <a:ext cx="2936185" cy="1126060"/>
            <a:chOff x="6308077" y="2036789"/>
            <a:chExt cx="1780505" cy="682844"/>
          </a:xfrm>
        </p:grpSpPr>
        <p:sp>
          <p:nvSpPr>
            <p:cNvPr id="99" name="文字方塊 98">
              <a:extLst>
                <a:ext uri="{FF2B5EF4-FFF2-40B4-BE49-F238E27FC236}">
                  <a16:creationId xmlns:a16="http://schemas.microsoft.com/office/drawing/2014/main" id="{9C69EAF3-9519-4255-8FC4-E1FE3FA8A02E}"/>
                </a:ext>
              </a:extLst>
            </p:cNvPr>
            <p:cNvSpPr txBox="1"/>
            <p:nvPr/>
          </p:nvSpPr>
          <p:spPr>
            <a:xfrm>
              <a:off x="6405242" y="2036789"/>
              <a:ext cx="1683340" cy="4253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3958" dirty="0">
                  <a:solidFill>
                    <a:srgbClr val="0000FF"/>
                  </a:solidFill>
                </a:rPr>
                <a:t>Query set</a:t>
              </a:r>
              <a:endParaRPr lang="zh-TW" altLang="en-US" sz="3958" dirty="0">
                <a:solidFill>
                  <a:srgbClr val="0000FF"/>
                </a:solidFill>
              </a:endParaRPr>
            </a:p>
          </p:txBody>
        </p:sp>
        <p:cxnSp>
          <p:nvCxnSpPr>
            <p:cNvPr id="100" name="直線單箭頭接點 99">
              <a:extLst>
                <a:ext uri="{FF2B5EF4-FFF2-40B4-BE49-F238E27FC236}">
                  <a16:creationId xmlns:a16="http://schemas.microsoft.com/office/drawing/2014/main" id="{44BFC3EE-F5E5-4277-8D81-309CC22A5B13}"/>
                </a:ext>
              </a:extLst>
            </p:cNvPr>
            <p:cNvCxnSpPr/>
            <p:nvPr/>
          </p:nvCxnSpPr>
          <p:spPr>
            <a:xfrm flipV="1">
              <a:off x="6308077" y="2455108"/>
              <a:ext cx="284137" cy="2645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01" name="矩形 100">
            <a:extLst>
              <a:ext uri="{FF2B5EF4-FFF2-40B4-BE49-F238E27FC236}">
                <a16:creationId xmlns:a16="http://schemas.microsoft.com/office/drawing/2014/main" id="{F7AA7BD8-921B-4AAD-8146-E33AFE377AD0}"/>
              </a:ext>
            </a:extLst>
          </p:cNvPr>
          <p:cNvSpPr/>
          <p:nvPr/>
        </p:nvSpPr>
        <p:spPr>
          <a:xfrm>
            <a:off x="2679914" y="7790766"/>
            <a:ext cx="5388040" cy="131048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altLang="zh-TW" sz="3958" dirty="0">
                <a:latin typeface="微軟正黑體" panose="020B0604030504040204" pitchFamily="34" charset="-120"/>
                <a:ea typeface="微軟正黑體" panose="020B0604030504040204" pitchFamily="34" charset="-120"/>
              </a:rPr>
              <a:t>Sometimes you need validation tasks</a:t>
            </a:r>
            <a:endParaRPr lang="zh-TW" altLang="en-US" sz="3958" dirty="0"/>
          </a:p>
        </p:txBody>
      </p:sp>
    </p:spTree>
    <p:extLst>
      <p:ext uri="{BB962C8B-B14F-4D97-AF65-F5344CB8AC3E}">
        <p14:creationId xmlns:p14="http://schemas.microsoft.com/office/powerpoint/2010/main" val="20531946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3" grpId="0" animBg="1"/>
      <p:bldP spid="92" grpId="0" animBg="1"/>
      <p:bldP spid="85" grpId="0" animBg="1"/>
      <p:bldP spid="4" grpId="0"/>
      <p:bldP spid="5" grpId="0"/>
      <p:bldP spid="6" grpId="0" animBg="1"/>
      <p:bldP spid="9" grpId="0"/>
      <p:bldP spid="10" grpId="0"/>
      <p:bldP spid="11" grpId="0"/>
      <p:bldP spid="18" grpId="0"/>
      <p:bldP spid="84" grpId="0"/>
      <p:bldP spid="86" grpId="0"/>
      <p:bldP spid="87" grpId="0"/>
      <p:bldP spid="88" grpId="0"/>
      <p:bldP spid="89" grpId="0"/>
      <p:bldP spid="90" grpId="0"/>
      <p:bldP spid="91" grpId="0"/>
      <p:bldP spid="95" grpId="0"/>
      <p:bldP spid="96" grpId="0"/>
      <p:bldP spid="97" grpId="0" animBg="1"/>
      <p:bldP spid="70" grpId="0"/>
      <p:bldP spid="10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Motivation </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Large dataset </a:t>
                </a:r>
                <a14:m>
                  <m:oMath xmlns:m="http://schemas.openxmlformats.org/officeDocument/2006/math">
                    <m:r>
                      <a:rPr lang="en-US" altLang="zh-CN" sz="4400" b="0" i="1" smtClean="0">
                        <a:solidFill>
                          <a:srgbClr val="0000FF"/>
                        </a:solidFill>
                        <a:latin typeface="Cambria Math" panose="02040503050406030204" pitchFamily="18" charset="0"/>
                      </a:rPr>
                      <m:t>𝐷</m:t>
                    </m:r>
                  </m:oMath>
                </a14:m>
                <a:endParaRPr lang="en-US" altLang="zh-CN" sz="4400" i="1"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Pre-trained neural network </a:t>
                </a:r>
                <a14:m>
                  <m:oMath xmlns:m="http://schemas.openxmlformats.org/officeDocument/2006/math">
                    <m:r>
                      <a:rPr lang="el-GR" altLang="zh-CN" sz="4400" i="1" smtClean="0">
                        <a:solidFill>
                          <a:srgbClr val="0000FF"/>
                        </a:solidFill>
                        <a:latin typeface="Cambria Math" panose="02040503050406030204" pitchFamily="18" charset="0"/>
                        <a:ea typeface="Cambria Math" panose="02040503050406030204" pitchFamily="18" charset="0"/>
                      </a:rPr>
                      <m:t>𝛺</m:t>
                    </m:r>
                  </m:oMath>
                </a14:m>
                <a:endParaRPr lang="en-US" altLang="zh-CN" sz="4400" i="1" dirty="0">
                  <a:latin typeface="Gill Sans MT" panose="020B0502020104020203" pitchFamily="34" charset="0"/>
                  <a:ea typeface="Cambria Math" panose="02040503050406030204" pitchFamily="18"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High </a:t>
                </a:r>
                <a:r>
                  <a:rPr lang="en-US" altLang="zh-CN" sz="4400" dirty="0" err="1">
                    <a:latin typeface="Gill Sans MT" panose="020B0502020104020203" pitchFamily="34" charset="0"/>
                  </a:rPr>
                  <a:t>accuarcy</a:t>
                </a:r>
                <a:endParaRPr lang="en-US" altLang="zh-CN" sz="4400" dirty="0">
                  <a:latin typeface="Gill Sans MT" panose="020B0502020104020203" pitchFamily="34" charset="0"/>
                </a:endParaRPr>
              </a:p>
            </p:txBody>
          </p:sp>
        </mc:Choice>
        <mc:Fallback xmlns="">
          <p:sp>
            <p:nvSpPr>
              <p:cNvPr id="4" name="文本框 3">
                <a:extLst>
                  <a:ext uri="{FF2B5EF4-FFF2-40B4-BE49-F238E27FC236}">
                    <a16:creationId xmlns:a16="http://schemas.microsoft.com/office/drawing/2014/main" id="{65012A85-8BE9-4789-BC60-2FC47B517827}"/>
                  </a:ext>
                </a:extLst>
              </p:cNvPr>
              <p:cNvSpPr txBox="1">
                <a:spLocks noRot="1" noChangeAspect="1" noMove="1" noResize="1" noEditPoints="1" noAdjustHandles="1" noChangeArrowheads="1" noChangeShapeType="1" noTextEdit="1"/>
              </p:cNvSpPr>
              <p:nvPr/>
            </p:nvSpPr>
            <p:spPr>
              <a:xfrm>
                <a:off x="1627124" y="1728325"/>
                <a:ext cx="10058401" cy="3019994"/>
              </a:xfrm>
              <a:prstGeom prst="rect">
                <a:avLst/>
              </a:prstGeom>
              <a:blipFill>
                <a:blip r:embed="rId3"/>
                <a:stretch>
                  <a:fillRect l="-2242" b="-9697"/>
                </a:stretch>
              </a:blipFill>
            </p:spPr>
            <p:txBody>
              <a:bodyPr/>
              <a:lstStyle/>
              <a:p>
                <a:r>
                  <a:rPr lang="zh-CN" altLang="en-US">
                    <a:noFill/>
                  </a:rPr>
                  <a:t> </a:t>
                </a:r>
              </a:p>
            </p:txBody>
          </p:sp>
        </mc:Fallback>
      </mc:AlternateContent>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60</a:t>
            </a:fld>
            <a:endParaRPr sz="2300" dirty="0">
              <a:latin typeface="Gill Sans MT"/>
              <a:cs typeface="Gill Sans MT"/>
            </a:endParaRPr>
          </a:p>
        </p:txBody>
      </p:sp>
      <p:pic>
        <p:nvPicPr>
          <p:cNvPr id="3" name="图片 2">
            <a:extLst>
              <a:ext uri="{FF2B5EF4-FFF2-40B4-BE49-F238E27FC236}">
                <a16:creationId xmlns:a16="http://schemas.microsoft.com/office/drawing/2014/main" id="{E31ABDA7-CACF-4A24-A326-1D8B081D17BF}"/>
              </a:ext>
            </a:extLst>
          </p:cNvPr>
          <p:cNvPicPr>
            <a:picLocks noChangeAspect="1"/>
          </p:cNvPicPr>
          <p:nvPr/>
        </p:nvPicPr>
        <p:blipFill>
          <a:blip r:embed="rId4"/>
          <a:stretch>
            <a:fillRect/>
          </a:stretch>
        </p:blipFill>
        <p:spPr>
          <a:xfrm>
            <a:off x="1822450" y="5121275"/>
            <a:ext cx="8689001" cy="3695700"/>
          </a:xfrm>
          <a:prstGeom prst="rect">
            <a:avLst/>
          </a:prstGeom>
        </p:spPr>
      </p:pic>
      <p:pic>
        <p:nvPicPr>
          <p:cNvPr id="5" name="图片 4">
            <a:extLst>
              <a:ext uri="{FF2B5EF4-FFF2-40B4-BE49-F238E27FC236}">
                <a16:creationId xmlns:a16="http://schemas.microsoft.com/office/drawing/2014/main" id="{54F6CFB4-1A51-440F-A562-D05CF7533DC8}"/>
              </a:ext>
            </a:extLst>
          </p:cNvPr>
          <p:cNvPicPr>
            <a:picLocks noChangeAspect="1"/>
          </p:cNvPicPr>
          <p:nvPr/>
        </p:nvPicPr>
        <p:blipFill>
          <a:blip r:embed="rId5"/>
          <a:stretch>
            <a:fillRect/>
          </a:stretch>
        </p:blipFill>
        <p:spPr>
          <a:xfrm>
            <a:off x="11170666" y="2379390"/>
            <a:ext cx="7306310" cy="6784431"/>
          </a:xfrm>
          <a:prstGeom prst="rect">
            <a:avLst/>
          </a:prstGeom>
        </p:spPr>
      </p:pic>
    </p:spTree>
    <p:extLst>
      <p:ext uri="{BB962C8B-B14F-4D97-AF65-F5344CB8AC3E}">
        <p14:creationId xmlns:p14="http://schemas.microsoft.com/office/powerpoint/2010/main" val="1490411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Motivation </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5012A85-8BE9-4789-BC60-2FC47B517827}"/>
                  </a:ext>
                </a:extLst>
              </p:cNvPr>
              <p:cNvSpPr txBox="1"/>
              <p:nvPr/>
            </p:nvSpPr>
            <p:spPr>
              <a:xfrm>
                <a:off x="1627124" y="1728325"/>
                <a:ext cx="10058401" cy="200433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14:m>
                  <m:oMath xmlns:m="http://schemas.openxmlformats.org/officeDocument/2006/math">
                    <m:d>
                      <m:dPr>
                        <m:begChr m:val="{"/>
                        <m:endChr m:val="}"/>
                        <m:ctrlPr>
                          <a:rPr lang="en-US" altLang="zh-CN" sz="4400" b="0" i="1" smtClean="0">
                            <a:latin typeface="Cambria Math" panose="02040503050406030204" pitchFamily="18" charset="0"/>
                          </a:rPr>
                        </m:ctrlPr>
                      </m:dPr>
                      <m:e>
                        <m:sSub>
                          <m:sSubPr>
                            <m:ctrlPr>
                              <a:rPr lang="en-US" altLang="zh-CN" sz="4400" b="0" i="1" smtClean="0">
                                <a:latin typeface="Cambria Math" panose="02040503050406030204" pitchFamily="18" charset="0"/>
                              </a:rPr>
                            </m:ctrlPr>
                          </m:sSubPr>
                          <m:e>
                            <m:r>
                              <a:rPr lang="en-US" altLang="zh-CN" sz="4400" b="0" i="1" smtClean="0">
                                <a:latin typeface="Cambria Math" panose="02040503050406030204" pitchFamily="18" charset="0"/>
                              </a:rPr>
                              <m:t>𝑆</m:t>
                            </m:r>
                          </m:e>
                          <m:sub>
                            <m:r>
                              <a:rPr lang="en-US" altLang="zh-CN" sz="4400" b="0" i="1" smtClean="0">
                                <a:latin typeface="Cambria Math" panose="02040503050406030204" pitchFamily="18" charset="0"/>
                              </a:rPr>
                              <m:t>𝑖</m:t>
                            </m:r>
                          </m:sub>
                        </m:sSub>
                        <m:r>
                          <a:rPr lang="en-US" altLang="zh-CN" sz="4400" b="0" i="1" smtClean="0">
                            <a:latin typeface="Cambria Math" panose="02040503050406030204" pitchFamily="18" charset="0"/>
                          </a:rPr>
                          <m:t>,</m:t>
                        </m:r>
                        <m:sSub>
                          <m:sSubPr>
                            <m:ctrlPr>
                              <a:rPr lang="en-US" altLang="zh-CN" sz="4400" b="0" i="1" smtClean="0">
                                <a:latin typeface="Cambria Math" panose="02040503050406030204" pitchFamily="18" charset="0"/>
                              </a:rPr>
                            </m:ctrlPr>
                          </m:sSubPr>
                          <m:e>
                            <m:r>
                              <a:rPr lang="en-US" altLang="zh-CN" sz="4400" b="0" i="1" smtClean="0">
                                <a:latin typeface="Cambria Math" panose="02040503050406030204" pitchFamily="18" charset="0"/>
                              </a:rPr>
                              <m:t>𝑄</m:t>
                            </m:r>
                          </m:e>
                          <m:sub>
                            <m:r>
                              <a:rPr lang="en-US" altLang="zh-CN" sz="4400" b="0" i="1" smtClean="0">
                                <a:latin typeface="Cambria Math" panose="02040503050406030204" pitchFamily="18" charset="0"/>
                              </a:rPr>
                              <m:t>𝑖</m:t>
                            </m:r>
                          </m:sub>
                        </m:sSub>
                      </m:e>
                    </m:d>
                    <m:r>
                      <m:rPr>
                        <m:sty m:val="p"/>
                      </m:rPr>
                      <a:rPr lang="en-US" altLang="zh-CN" sz="4400" i="1">
                        <a:latin typeface="Cambria Math" panose="02040503050406030204" pitchFamily="18" charset="0"/>
                      </a:rPr>
                      <m:t>sample</m:t>
                    </m:r>
                    <m:r>
                      <a:rPr lang="en-US" altLang="zh-CN" sz="4400" b="0" i="1" smtClean="0">
                        <a:latin typeface="Cambria Math" panose="02040503050406030204" pitchFamily="18" charset="0"/>
                      </a:rPr>
                      <m:t> </m:t>
                    </m:r>
                    <m:r>
                      <m:rPr>
                        <m:sty m:val="p"/>
                      </m:rPr>
                      <a:rPr lang="en-US" altLang="zh-CN" sz="4400" b="0" i="0" smtClean="0">
                        <a:latin typeface="Cambria Math" panose="02040503050406030204" pitchFamily="18" charset="0"/>
                      </a:rPr>
                      <m:t>from</m:t>
                    </m:r>
                    <m:r>
                      <a:rPr lang="en-US" altLang="zh-CN" sz="4400" b="0" i="1" smtClean="0">
                        <a:latin typeface="Cambria Math" panose="02040503050406030204" pitchFamily="18" charset="0"/>
                      </a:rPr>
                      <m:t> </m:t>
                    </m:r>
                    <m:r>
                      <a:rPr lang="en-US" altLang="zh-CN" sz="4400" b="0" i="1" smtClean="0">
                        <a:latin typeface="Cambria Math" panose="02040503050406030204" pitchFamily="18" charset="0"/>
                      </a:rPr>
                      <m:t>𝐷</m:t>
                    </m:r>
                  </m:oMath>
                </a14:m>
                <a:endParaRPr lang="en-US" altLang="zh-CN" sz="4400" b="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Goal: learn the “meta-model”</a:t>
                </a:r>
              </a:p>
            </p:txBody>
          </p:sp>
        </mc:Choice>
        <mc:Fallback xmlns="">
          <p:sp>
            <p:nvSpPr>
              <p:cNvPr id="4" name="文本框 3">
                <a:extLst>
                  <a:ext uri="{FF2B5EF4-FFF2-40B4-BE49-F238E27FC236}">
                    <a16:creationId xmlns:a16="http://schemas.microsoft.com/office/drawing/2014/main" id="{65012A85-8BE9-4789-BC60-2FC47B517827}"/>
                  </a:ext>
                </a:extLst>
              </p:cNvPr>
              <p:cNvSpPr txBox="1">
                <a:spLocks noRot="1" noChangeAspect="1" noMove="1" noResize="1" noEditPoints="1" noAdjustHandles="1" noChangeArrowheads="1" noChangeShapeType="1" noTextEdit="1"/>
              </p:cNvSpPr>
              <p:nvPr/>
            </p:nvSpPr>
            <p:spPr>
              <a:xfrm>
                <a:off x="1627124" y="1728325"/>
                <a:ext cx="10058401" cy="2004331"/>
              </a:xfrm>
              <a:prstGeom prst="rect">
                <a:avLst/>
              </a:prstGeom>
              <a:blipFill>
                <a:blip r:embed="rId3"/>
                <a:stretch>
                  <a:fillRect l="-2242" b="-15244"/>
                </a:stretch>
              </a:blipFill>
            </p:spPr>
            <p:txBody>
              <a:bodyPr/>
              <a:lstStyle/>
              <a:p>
                <a:r>
                  <a:rPr lang="zh-CN" altLang="en-US">
                    <a:noFill/>
                  </a:rPr>
                  <a:t> </a:t>
                </a:r>
              </a:p>
            </p:txBody>
          </p:sp>
        </mc:Fallback>
      </mc:AlternateContent>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61</a:t>
            </a:fld>
            <a:endParaRPr sz="2300" dirty="0">
              <a:latin typeface="Gill Sans MT"/>
              <a:cs typeface="Gill Sans MT"/>
            </a:endParaRPr>
          </a:p>
        </p:txBody>
      </p:sp>
      <p:pic>
        <p:nvPicPr>
          <p:cNvPr id="3" name="图片 2">
            <a:extLst>
              <a:ext uri="{FF2B5EF4-FFF2-40B4-BE49-F238E27FC236}">
                <a16:creationId xmlns:a16="http://schemas.microsoft.com/office/drawing/2014/main" id="{E31ABDA7-CACF-4A24-A326-1D8B081D17BF}"/>
              </a:ext>
            </a:extLst>
          </p:cNvPr>
          <p:cNvPicPr>
            <a:picLocks noChangeAspect="1"/>
          </p:cNvPicPr>
          <p:nvPr/>
        </p:nvPicPr>
        <p:blipFill>
          <a:blip r:embed="rId4"/>
          <a:stretch>
            <a:fillRect/>
          </a:stretch>
        </p:blipFill>
        <p:spPr>
          <a:xfrm>
            <a:off x="1898650" y="4816475"/>
            <a:ext cx="8689001" cy="3695700"/>
          </a:xfrm>
          <a:prstGeom prst="rect">
            <a:avLst/>
          </a:prstGeom>
        </p:spPr>
      </p:pic>
      <p:pic>
        <p:nvPicPr>
          <p:cNvPr id="5" name="图片 4">
            <a:extLst>
              <a:ext uri="{FF2B5EF4-FFF2-40B4-BE49-F238E27FC236}">
                <a16:creationId xmlns:a16="http://schemas.microsoft.com/office/drawing/2014/main" id="{54F6CFB4-1A51-440F-A562-D05CF7533DC8}"/>
              </a:ext>
            </a:extLst>
          </p:cNvPr>
          <p:cNvPicPr>
            <a:picLocks noChangeAspect="1"/>
          </p:cNvPicPr>
          <p:nvPr/>
        </p:nvPicPr>
        <p:blipFill>
          <a:blip r:embed="rId5"/>
          <a:stretch>
            <a:fillRect/>
          </a:stretch>
        </p:blipFill>
        <p:spPr>
          <a:xfrm>
            <a:off x="11170666" y="2379390"/>
            <a:ext cx="7306310" cy="6784431"/>
          </a:xfrm>
          <a:prstGeom prst="rect">
            <a:avLst/>
          </a:prstGeom>
        </p:spPr>
      </p:pic>
      <p:sp>
        <p:nvSpPr>
          <p:cNvPr id="7" name="矩形 6">
            <a:extLst>
              <a:ext uri="{FF2B5EF4-FFF2-40B4-BE49-F238E27FC236}">
                <a16:creationId xmlns:a16="http://schemas.microsoft.com/office/drawing/2014/main" id="{1F06BF26-C8DE-46FE-A2F6-CC1115A95F50}"/>
              </a:ext>
            </a:extLst>
          </p:cNvPr>
          <p:cNvSpPr/>
          <p:nvPr/>
        </p:nvSpPr>
        <p:spPr>
          <a:xfrm>
            <a:off x="4718050" y="4745755"/>
            <a:ext cx="5334000" cy="1752599"/>
          </a:xfrm>
          <a:prstGeom prst="rect">
            <a:avLst/>
          </a:prstGeom>
          <a:solidFill>
            <a:srgbClr val="D5FAFF">
              <a:alpha val="50000"/>
            </a:srgbClr>
          </a:solidFill>
          <a:ln>
            <a:solidFill>
              <a:srgbClr val="D5F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7809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r>
              <a:rPr lang="en-US" altLang="zh-CN" dirty="0"/>
              <a:t>Motivation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62</a:t>
            </a:fld>
            <a:endParaRPr sz="2300" dirty="0">
              <a:latin typeface="Gill Sans MT"/>
              <a:cs typeface="Gill Sans MT"/>
            </a:endParaRPr>
          </a:p>
        </p:txBody>
      </p:sp>
      <p:pic>
        <p:nvPicPr>
          <p:cNvPr id="7" name="图片 6">
            <a:extLst>
              <a:ext uri="{FF2B5EF4-FFF2-40B4-BE49-F238E27FC236}">
                <a16:creationId xmlns:a16="http://schemas.microsoft.com/office/drawing/2014/main" id="{2987FB2C-7ECE-4494-823A-7CC5B102741C}"/>
              </a:ext>
            </a:extLst>
          </p:cNvPr>
          <p:cNvPicPr>
            <a:picLocks noChangeAspect="1"/>
          </p:cNvPicPr>
          <p:nvPr/>
        </p:nvPicPr>
        <p:blipFill>
          <a:blip r:embed="rId3"/>
          <a:stretch>
            <a:fillRect/>
          </a:stretch>
        </p:blipFill>
        <p:spPr>
          <a:xfrm>
            <a:off x="2332431" y="3140075"/>
            <a:ext cx="15451939" cy="6791820"/>
          </a:xfrm>
          <a:prstGeom prst="rect">
            <a:avLst/>
          </a:prstGeom>
        </p:spPr>
      </p:pic>
      <p:sp>
        <p:nvSpPr>
          <p:cNvPr id="8" name="文本框 7">
            <a:extLst>
              <a:ext uri="{FF2B5EF4-FFF2-40B4-BE49-F238E27FC236}">
                <a16:creationId xmlns:a16="http://schemas.microsoft.com/office/drawing/2014/main" id="{40F5828F-9DB3-490E-BDC8-1C7E6A542B11}"/>
              </a:ext>
            </a:extLst>
          </p:cNvPr>
          <p:cNvSpPr txBox="1"/>
          <p:nvPr/>
        </p:nvSpPr>
        <p:spPr>
          <a:xfrm>
            <a:off x="4641850" y="1820824"/>
            <a:ext cx="10058401" cy="1070165"/>
          </a:xfrm>
          <a:prstGeom prst="rect">
            <a:avLst/>
          </a:prstGeom>
          <a:noFill/>
        </p:spPr>
        <p:txBody>
          <a:bodyPr wrap="square" rtlCol="0">
            <a:spAutoFit/>
          </a:bodyPr>
          <a:lstStyle/>
          <a:p>
            <a:pPr>
              <a:lnSpc>
                <a:spcPct val="150000"/>
              </a:lnSpc>
              <a:buClr>
                <a:srgbClr val="0000FF"/>
              </a:buClr>
            </a:pPr>
            <a:r>
              <a:rPr lang="en-US" altLang="zh-CN" sz="4800" dirty="0">
                <a:latin typeface="Gill Sans MT" panose="020B0502020104020203" pitchFamily="34" charset="0"/>
              </a:rPr>
              <a:t>Old knowledge </a:t>
            </a:r>
            <a:r>
              <a:rPr lang="en-US" altLang="zh-CN" sz="4800" i="1" dirty="0">
                <a:solidFill>
                  <a:srgbClr val="0000FF"/>
                </a:solidFill>
                <a:latin typeface="Gill Sans MT" panose="020B0502020104020203" pitchFamily="34" charset="0"/>
              </a:rPr>
              <a:t>vs</a:t>
            </a:r>
            <a:r>
              <a:rPr lang="en-US" altLang="zh-CN" sz="4800" dirty="0">
                <a:latin typeface="Gill Sans MT" panose="020B0502020104020203" pitchFamily="34" charset="0"/>
              </a:rPr>
              <a:t> New knowledge </a:t>
            </a:r>
          </a:p>
        </p:txBody>
      </p:sp>
    </p:spTree>
    <p:extLst>
      <p:ext uri="{BB962C8B-B14F-4D97-AF65-F5344CB8AC3E}">
        <p14:creationId xmlns:p14="http://schemas.microsoft.com/office/powerpoint/2010/main" val="4214289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171690" y="120852"/>
            <a:ext cx="8852729" cy="1318793"/>
          </a:xfrm>
        </p:spPr>
        <p:txBody>
          <a:bodyPr/>
          <a:lstStyle/>
          <a:p>
            <a:r>
              <a:rPr lang="en-US" altLang="zh-CN" dirty="0"/>
              <a:t>Problem Formulations </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5012A85-8BE9-4789-BC60-2FC47B517827}"/>
                  </a:ext>
                </a:extLst>
              </p:cNvPr>
              <p:cNvSpPr txBox="1"/>
              <p:nvPr/>
            </p:nvSpPr>
            <p:spPr>
              <a:xfrm>
                <a:off x="1112011" y="1770463"/>
                <a:ext cx="10997439"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K-way-N-shot(</a:t>
                </a:r>
                <a:r>
                  <a:rPr lang="zh-CN" altLang="en-US" sz="3200" b="1" dirty="0">
                    <a:latin typeface="Gill Sans MT" panose="020B0502020104020203" pitchFamily="34" charset="0"/>
                  </a:rPr>
                  <a:t>和以往不太一样</a:t>
                </a:r>
                <a:r>
                  <a:rPr lang="zh-CN" altLang="en-US" sz="4400" dirty="0">
                    <a:latin typeface="Gill Sans MT" panose="020B0502020104020203" pitchFamily="34" charset="0"/>
                  </a:rPr>
                  <a:t>）</a:t>
                </a:r>
                <a:endParaRPr lang="en-US" altLang="zh-CN" sz="44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X: feature representation</a:t>
                </a:r>
                <a14:m>
                  <m:oMath xmlns:m="http://schemas.openxmlformats.org/officeDocument/2006/math">
                    <m:r>
                      <a:rPr lang="en-US" altLang="zh-CN" sz="4400" i="1" dirty="0">
                        <a:latin typeface="Cambria Math" panose="02040503050406030204" pitchFamily="18" charset="0"/>
                        <a:ea typeface="Cambria Math" panose="02040503050406030204" pitchFamily="18" charset="0"/>
                      </a:rPr>
                      <m:t>(</m:t>
                    </m:r>
                    <m:r>
                      <a:rPr lang="en-US" altLang="zh-CN" sz="4400" b="0" i="1" dirty="0" smtClean="0">
                        <a:latin typeface="Cambria Math" panose="02040503050406030204" pitchFamily="18" charset="0"/>
                        <a:ea typeface="Cambria Math" panose="02040503050406030204" pitchFamily="18" charset="0"/>
                      </a:rPr>
                      <m:t>𝐷</m:t>
                    </m:r>
                    <m:r>
                      <a:rPr lang="en-US" altLang="zh-CN" sz="4400" b="0" i="1" dirty="0" smtClean="0">
                        <a:latin typeface="Cambria Math" panose="02040503050406030204" pitchFamily="18" charset="0"/>
                        <a:ea typeface="Cambria Math" panose="02040503050406030204" pitchFamily="18" charset="0"/>
                      </a:rPr>
                      <m:t>,</m:t>
                    </m:r>
                    <m:r>
                      <m:rPr>
                        <m:sty m:val="p"/>
                      </m:rPr>
                      <a:rPr lang="el-GR" altLang="zh-CN" sz="4400" i="1" smtClean="0">
                        <a:latin typeface="Cambria Math" panose="02040503050406030204" pitchFamily="18" charset="0"/>
                        <a:ea typeface="Cambria Math" panose="02040503050406030204" pitchFamily="18" charset="0"/>
                      </a:rPr>
                      <m:t>Ω</m:t>
                    </m:r>
                    <m:r>
                      <a:rPr lang="en-US" altLang="zh-CN" sz="4400" b="0" i="1" smtClean="0">
                        <a:latin typeface="Cambria Math" panose="02040503050406030204" pitchFamily="18" charset="0"/>
                        <a:ea typeface="Cambria Math" panose="02040503050406030204" pitchFamily="18" charset="0"/>
                      </a:rPr>
                      <m:t>)</m:t>
                    </m:r>
                  </m:oMath>
                </a14:m>
                <a:endParaRPr lang="en-US" altLang="zh-CN" sz="4400" dirty="0">
                  <a:latin typeface="Gill Sans MT" panose="020B0502020104020203" pitchFamily="34" charset="0"/>
                  <a:ea typeface="Cambria Math" panose="02040503050406030204" pitchFamily="18"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High </a:t>
                </a:r>
                <a:r>
                  <a:rPr lang="en-US" altLang="zh-CN" sz="4400" dirty="0" err="1">
                    <a:latin typeface="Gill Sans MT" panose="020B0502020104020203" pitchFamily="34" charset="0"/>
                  </a:rPr>
                  <a:t>accuarcy</a:t>
                </a:r>
                <a:endParaRPr lang="en-US" altLang="zh-CN" sz="4400" dirty="0">
                  <a:latin typeface="Gill Sans MT" panose="020B0502020104020203" pitchFamily="34" charset="0"/>
                </a:endParaRPr>
              </a:p>
            </p:txBody>
          </p:sp>
        </mc:Choice>
        <mc:Fallback xmlns="">
          <p:sp>
            <p:nvSpPr>
              <p:cNvPr id="4" name="文本框 3">
                <a:extLst>
                  <a:ext uri="{FF2B5EF4-FFF2-40B4-BE49-F238E27FC236}">
                    <a16:creationId xmlns:a16="http://schemas.microsoft.com/office/drawing/2014/main" id="{65012A85-8BE9-4789-BC60-2FC47B517827}"/>
                  </a:ext>
                </a:extLst>
              </p:cNvPr>
              <p:cNvSpPr txBox="1">
                <a:spLocks noRot="1" noChangeAspect="1" noMove="1" noResize="1" noEditPoints="1" noAdjustHandles="1" noChangeArrowheads="1" noChangeShapeType="1" noTextEdit="1"/>
              </p:cNvSpPr>
              <p:nvPr/>
            </p:nvSpPr>
            <p:spPr>
              <a:xfrm>
                <a:off x="1112011" y="1770463"/>
                <a:ext cx="10997439" cy="3019994"/>
              </a:xfrm>
              <a:prstGeom prst="rect">
                <a:avLst/>
              </a:prstGeom>
              <a:blipFill>
                <a:blip r:embed="rId3"/>
                <a:stretch>
                  <a:fillRect l="-1996" b="-9476"/>
                </a:stretch>
              </a:blipFill>
            </p:spPr>
            <p:txBody>
              <a:bodyPr/>
              <a:lstStyle/>
              <a:p>
                <a:r>
                  <a:rPr lang="zh-CN" altLang="en-US">
                    <a:noFill/>
                  </a:rPr>
                  <a:t> </a:t>
                </a:r>
              </a:p>
            </p:txBody>
          </p:sp>
        </mc:Fallback>
      </mc:AlternateContent>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63</a:t>
            </a:fld>
            <a:endParaRPr sz="2300" dirty="0">
              <a:latin typeface="Gill Sans MT"/>
              <a:cs typeface="Gill Sans MT"/>
            </a:endParaRPr>
          </a:p>
        </p:txBody>
      </p:sp>
    </p:spTree>
    <p:extLst>
      <p:ext uri="{BB962C8B-B14F-4D97-AF65-F5344CB8AC3E}">
        <p14:creationId xmlns:p14="http://schemas.microsoft.com/office/powerpoint/2010/main" val="825595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171690" y="120852"/>
            <a:ext cx="10585960" cy="2181023"/>
          </a:xfrm>
        </p:spPr>
        <p:txBody>
          <a:bodyPr/>
          <a:lstStyle/>
          <a:p>
            <a:r>
              <a:rPr lang="en-US" altLang="zh-CN" dirty="0"/>
              <a:t>Structural Causal Model</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5012A85-8BE9-4789-BC60-2FC47B517827}"/>
                  </a:ext>
                </a:extLst>
              </p:cNvPr>
              <p:cNvSpPr txBox="1"/>
              <p:nvPr/>
            </p:nvSpPr>
            <p:spPr>
              <a:xfrm>
                <a:off x="527050" y="1768475"/>
                <a:ext cx="14554200" cy="4759765"/>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14:m>
                  <m:oMath xmlns:m="http://schemas.openxmlformats.org/officeDocument/2006/math">
                    <m:r>
                      <a:rPr lang="en-US" altLang="zh-CN" sz="3200" b="0" i="1" smtClean="0">
                        <a:latin typeface="Cambria Math" panose="02040503050406030204" pitchFamily="18" charset="0"/>
                      </a:rPr>
                      <m:t>𝐷</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𝑋</m:t>
                    </m:r>
                    <m:r>
                      <a:rPr lang="en-US" altLang="zh-CN" sz="3200" i="1">
                        <a:latin typeface="Cambria Math" panose="02040503050406030204" pitchFamily="18" charset="0"/>
                        <a:ea typeface="Cambria Math" panose="02040503050406030204" pitchFamily="18" charset="0"/>
                      </a:rPr>
                      <m:t>:</m:t>
                    </m:r>
                    <m:r>
                      <a:rPr lang="zh-CN" altLang="en-US" sz="3200">
                        <a:latin typeface="Cambria Math" panose="02040503050406030204" pitchFamily="18" charset="0"/>
                        <a:ea typeface="Cambria Math" panose="02040503050406030204" pitchFamily="18" charset="0"/>
                      </a:rPr>
                      <m:t>预训练得到的特征提取器，获得样本的特征</m:t>
                    </m:r>
                    <m:r>
                      <a:rPr lang="en-US" altLang="zh-CN" sz="3200">
                        <a:latin typeface="Cambria Math" panose="02040503050406030204" pitchFamily="18" charset="0"/>
                        <a:ea typeface="Cambria Math" panose="02040503050406030204" pitchFamily="18" charset="0"/>
                      </a:rPr>
                      <m:t>.</m:t>
                    </m:r>
                  </m:oMath>
                </a14:m>
                <a:endParaRPr lang="en-US" altLang="zh-CN" sz="3200" dirty="0">
                  <a:latin typeface="Cambria Math" panose="02040503050406030204" pitchFamily="18" charset="0"/>
                  <a:ea typeface="Cambria Math" panose="02040503050406030204" pitchFamily="18" charset="0"/>
                </a:endParaRPr>
              </a:p>
              <a:p>
                <a:pPr marL="742950" indent="-742950">
                  <a:lnSpc>
                    <a:spcPct val="150000"/>
                  </a:lnSpc>
                  <a:buClr>
                    <a:srgbClr val="0000FF"/>
                  </a:buClr>
                  <a:buFont typeface="Wingdings" panose="05000000000000000000" pitchFamily="2" charset="2"/>
                  <a:buChar char="l"/>
                </a:pPr>
                <a14:m>
                  <m:oMath xmlns:m="http://schemas.openxmlformats.org/officeDocument/2006/math">
                    <m:r>
                      <a:rPr lang="en-US" altLang="zh-CN" sz="4400" b="0" i="1" smtClean="0">
                        <a:latin typeface="Cambria Math" panose="02040503050406030204" pitchFamily="18" charset="0"/>
                      </a:rPr>
                      <m:t>𝑋</m:t>
                    </m:r>
                    <m:r>
                      <a:rPr lang="en-US" altLang="zh-CN" sz="4400" b="0" i="1" smtClean="0">
                        <a:latin typeface="Cambria Math" panose="02040503050406030204" pitchFamily="18" charset="0"/>
                        <a:ea typeface="Cambria Math" panose="02040503050406030204" pitchFamily="18" charset="0"/>
                      </a:rPr>
                      <m:t>→</m:t>
                    </m:r>
                    <m:r>
                      <a:rPr lang="en-US" altLang="zh-CN" sz="4400" b="0" i="1" smtClean="0">
                        <a:latin typeface="Cambria Math" panose="02040503050406030204" pitchFamily="18" charset="0"/>
                        <a:ea typeface="Cambria Math" panose="02040503050406030204" pitchFamily="18" charset="0"/>
                      </a:rPr>
                      <m:t>𝐶</m:t>
                    </m:r>
                    <m:r>
                      <a:rPr lang="en-US" altLang="zh-CN" sz="4400" b="0" i="1" smtClean="0">
                        <a:latin typeface="Cambria Math" panose="02040503050406030204" pitchFamily="18" charset="0"/>
                        <a:ea typeface="Cambria Math" panose="02040503050406030204" pitchFamily="18" charset="0"/>
                      </a:rPr>
                      <m:t>←</m:t>
                    </m:r>
                    <m:r>
                      <a:rPr lang="en-US" altLang="zh-CN" sz="4400" b="0" i="1" smtClean="0">
                        <a:latin typeface="Cambria Math" panose="02040503050406030204" pitchFamily="18" charset="0"/>
                        <a:ea typeface="Cambria Math" panose="02040503050406030204" pitchFamily="18" charset="0"/>
                      </a:rPr>
                      <m:t>𝐷</m:t>
                    </m:r>
                  </m:oMath>
                </a14:m>
                <a:r>
                  <a:rPr lang="en-US" altLang="zh-CN" sz="4400" dirty="0">
                    <a:latin typeface="Gill Sans MT" panose="020B0502020104020203" pitchFamily="34" charset="0"/>
                  </a:rPr>
                  <a:t>: </a:t>
                </a:r>
                <a:r>
                  <a:rPr lang="en-US" altLang="zh-CN" sz="3200" dirty="0">
                    <a:latin typeface="Gill Sans MT" panose="020B0502020104020203" pitchFamily="34" charset="0"/>
                  </a:rPr>
                  <a:t>C</a:t>
                </a:r>
                <a:r>
                  <a:rPr lang="zh-CN" altLang="en-US" sz="3200" dirty="0">
                    <a:latin typeface="Gill Sans MT" panose="020B0502020104020203" pitchFamily="34" charset="0"/>
                  </a:rPr>
                  <a:t>代表一个样本</a:t>
                </a:r>
                <a:r>
                  <a:rPr lang="en-US" altLang="zh-CN" sz="3200" dirty="0">
                    <a:latin typeface="Gill Sans MT" panose="020B0502020104020203" pitchFamily="34" charset="0"/>
                  </a:rPr>
                  <a:t>X</a:t>
                </a:r>
                <a:r>
                  <a:rPr lang="zh-CN" altLang="en-US" sz="3200" dirty="0">
                    <a:latin typeface="Gill Sans MT" panose="020B0502020104020203" pitchFamily="34" charset="0"/>
                  </a:rPr>
                  <a:t>在预训练数据流形上面的投影</a:t>
                </a:r>
                <a:endParaRPr lang="en-US" altLang="zh-CN" sz="3200" i="1" dirty="0">
                  <a:latin typeface="Cambria Math" panose="02040503050406030204" pitchFamily="18" charset="0"/>
                </a:endParaRPr>
              </a:p>
              <a:p>
                <a:pPr marL="742950" indent="-742950">
                  <a:lnSpc>
                    <a:spcPct val="150000"/>
                  </a:lnSpc>
                  <a:buClr>
                    <a:srgbClr val="0000FF"/>
                  </a:buClr>
                  <a:buFont typeface="Wingdings" panose="05000000000000000000" pitchFamily="2" charset="2"/>
                  <a:buChar char="l"/>
                </a:pPr>
                <a14:m>
                  <m:oMath xmlns:m="http://schemas.openxmlformats.org/officeDocument/2006/math">
                    <m:r>
                      <a:rPr lang="en-US" altLang="zh-CN" sz="4400" i="1">
                        <a:latin typeface="Cambria Math" panose="02040503050406030204" pitchFamily="18" charset="0"/>
                      </a:rPr>
                      <m:t>𝑋</m:t>
                    </m:r>
                    <m:r>
                      <a:rPr lang="en-US" altLang="zh-CN" sz="4400" i="1">
                        <a:latin typeface="Cambria Math" panose="02040503050406030204" pitchFamily="18" charset="0"/>
                        <a:ea typeface="Cambria Math" panose="02040503050406030204" pitchFamily="18" charset="0"/>
                      </a:rPr>
                      <m:t>→</m:t>
                    </m:r>
                    <m:r>
                      <a:rPr lang="en-US" altLang="zh-CN" sz="4400" b="0" i="1" smtClean="0">
                        <a:latin typeface="Cambria Math" panose="02040503050406030204" pitchFamily="18" charset="0"/>
                        <a:ea typeface="Cambria Math" panose="02040503050406030204" pitchFamily="18" charset="0"/>
                      </a:rPr>
                      <m:t>𝑌</m:t>
                    </m:r>
                    <m:r>
                      <a:rPr lang="en-US" altLang="zh-CN" sz="4400" i="1">
                        <a:latin typeface="Cambria Math" panose="02040503050406030204" pitchFamily="18" charset="0"/>
                        <a:ea typeface="Cambria Math" panose="02040503050406030204" pitchFamily="18" charset="0"/>
                      </a:rPr>
                      <m:t>←</m:t>
                    </m:r>
                    <m:r>
                      <a:rPr lang="en-US" altLang="zh-CN" sz="4400" b="0" i="1" smtClean="0">
                        <a:latin typeface="Cambria Math" panose="02040503050406030204" pitchFamily="18" charset="0"/>
                        <a:ea typeface="Cambria Math" panose="02040503050406030204" pitchFamily="18" charset="0"/>
                      </a:rPr>
                      <m:t>𝐶</m:t>
                    </m:r>
                  </m:oMath>
                </a14:m>
                <a:r>
                  <a:rPr lang="en-US" altLang="zh-CN" sz="4400" dirty="0">
                    <a:latin typeface="Gill Sans MT" panose="020B0502020104020203" pitchFamily="34" charset="0"/>
                  </a:rPr>
                  <a:t>:</a:t>
                </a:r>
                <a:r>
                  <a:rPr lang="zh-CN" altLang="en-US" sz="3200" dirty="0">
                    <a:latin typeface="Gill Sans MT" panose="020B0502020104020203" pitchFamily="34" charset="0"/>
                  </a:rPr>
                  <a:t>两种预测方法</a:t>
                </a:r>
                <a:endParaRPr lang="en-US" altLang="zh-CN" sz="32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Ø"/>
                </a:pPr>
                <a14:m>
                  <m:oMath xmlns:m="http://schemas.openxmlformats.org/officeDocument/2006/math">
                    <m:r>
                      <a:rPr lang="en-US" altLang="zh-CN" sz="4400" i="1">
                        <a:latin typeface="Cambria Math" panose="02040503050406030204" pitchFamily="18" charset="0"/>
                      </a:rPr>
                      <m:t>𝑋</m:t>
                    </m:r>
                    <m:r>
                      <a:rPr lang="en-US" altLang="zh-CN" sz="4400" i="1">
                        <a:latin typeface="Cambria Math" panose="02040503050406030204" pitchFamily="18" charset="0"/>
                        <a:ea typeface="Cambria Math" panose="02040503050406030204" pitchFamily="18" charset="0"/>
                      </a:rPr>
                      <m:t>→</m:t>
                    </m:r>
                    <m:r>
                      <a:rPr lang="en-US" altLang="zh-CN" sz="4400" i="1">
                        <a:latin typeface="Cambria Math" panose="02040503050406030204" pitchFamily="18" charset="0"/>
                        <a:ea typeface="Cambria Math" panose="02040503050406030204" pitchFamily="18" charset="0"/>
                      </a:rPr>
                      <m:t>𝑌</m:t>
                    </m:r>
                  </m:oMath>
                </a14:m>
                <a:r>
                  <a:rPr lang="en-US" altLang="zh-CN" sz="4400" dirty="0">
                    <a:latin typeface="Gill Sans MT" panose="020B0502020104020203" pitchFamily="34" charset="0"/>
                  </a:rPr>
                  <a:t>:</a:t>
                </a:r>
                <a:r>
                  <a:rPr lang="zh-CN" altLang="en-US" sz="3200" dirty="0">
                    <a:latin typeface="Gill Sans MT" panose="020B0502020104020203" pitchFamily="34" charset="0"/>
                  </a:rPr>
                  <a:t>直接预测，如果</a:t>
                </a:r>
                <a:r>
                  <a:rPr lang="en-US" altLang="zh-CN" sz="3200" dirty="0">
                    <a:latin typeface="Gill Sans MT" panose="020B0502020104020203" pitchFamily="34" charset="0"/>
                  </a:rPr>
                  <a:t>C</a:t>
                </a:r>
                <a:r>
                  <a:rPr lang="zh-CN" altLang="en-US" sz="3200" dirty="0">
                    <a:latin typeface="Gill Sans MT" panose="020B0502020104020203" pitchFamily="34" charset="0"/>
                  </a:rPr>
                  <a:t>可以表示</a:t>
                </a:r>
                <a:r>
                  <a:rPr lang="en-US" altLang="zh-CN" sz="3200" dirty="0">
                    <a:latin typeface="Gill Sans MT" panose="020B0502020104020203" pitchFamily="34" charset="0"/>
                  </a:rPr>
                  <a:t>X</a:t>
                </a:r>
                <a:r>
                  <a:rPr lang="zh-CN" altLang="en-US" sz="3200" dirty="0">
                    <a:latin typeface="Gill Sans MT" panose="020B0502020104020203" pitchFamily="34" charset="0"/>
                  </a:rPr>
                  <a:t>的所有信息，可以删掉</a:t>
                </a:r>
                <a:endParaRPr lang="en-US" altLang="zh-CN" sz="32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Ø"/>
                </a:pPr>
                <a14:m>
                  <m:oMath xmlns:m="http://schemas.openxmlformats.org/officeDocument/2006/math">
                    <m:r>
                      <a:rPr lang="en-US" altLang="zh-CN" sz="4400" i="1">
                        <a:latin typeface="Cambria Math" panose="02040503050406030204" pitchFamily="18" charset="0"/>
                      </a:rPr>
                      <m:t>𝑋</m:t>
                    </m:r>
                    <m:r>
                      <a:rPr lang="en-US" altLang="zh-CN" sz="4400" i="1">
                        <a:latin typeface="Cambria Math" panose="02040503050406030204" pitchFamily="18" charset="0"/>
                        <a:ea typeface="Cambria Math" panose="02040503050406030204" pitchFamily="18" charset="0"/>
                      </a:rPr>
                      <m:t>→</m:t>
                    </m:r>
                    <m:r>
                      <a:rPr lang="en-US" altLang="zh-CN" sz="4400" b="0" i="1" smtClean="0">
                        <a:latin typeface="Cambria Math" panose="02040503050406030204" pitchFamily="18" charset="0"/>
                        <a:ea typeface="Cambria Math" panose="02040503050406030204" pitchFamily="18" charset="0"/>
                      </a:rPr>
                      <m:t>𝐶</m:t>
                    </m:r>
                    <m:r>
                      <a:rPr lang="en-US" altLang="zh-CN" sz="4400" i="1">
                        <a:latin typeface="Cambria Math" panose="02040503050406030204" pitchFamily="18" charset="0"/>
                        <a:ea typeface="Cambria Math" panose="02040503050406030204" pitchFamily="18" charset="0"/>
                      </a:rPr>
                      <m:t>→</m:t>
                    </m:r>
                    <m:r>
                      <a:rPr lang="en-US" altLang="zh-CN" sz="4400" b="0" i="1" smtClean="0">
                        <a:latin typeface="Cambria Math" panose="02040503050406030204" pitchFamily="18" charset="0"/>
                        <a:ea typeface="Cambria Math" panose="02040503050406030204" pitchFamily="18" charset="0"/>
                      </a:rPr>
                      <m:t>𝑌</m:t>
                    </m:r>
                  </m:oMath>
                </a14:m>
                <a:r>
                  <a:rPr lang="zh-CN" altLang="en-US" sz="4400" dirty="0">
                    <a:latin typeface="Gill Sans MT" panose="020B0502020104020203" pitchFamily="34" charset="0"/>
                  </a:rPr>
                  <a:t>：</a:t>
                </a:r>
                <a:r>
                  <a:rPr lang="zh-CN" altLang="en-US" sz="3200" dirty="0">
                    <a:latin typeface="Gill Sans MT" panose="020B0502020104020203" pitchFamily="34" charset="0"/>
                  </a:rPr>
                  <a:t>不可避免，因为任何</a:t>
                </a:r>
                <a:r>
                  <a:rPr lang="en-US" altLang="zh-CN" sz="3200" dirty="0">
                    <a:latin typeface="Gill Sans MT" panose="020B0502020104020203" pitchFamily="34" charset="0"/>
                  </a:rPr>
                  <a:t>X</a:t>
                </a:r>
                <a:r>
                  <a:rPr lang="zh-CN" altLang="en-US" sz="3200" dirty="0">
                    <a:latin typeface="Gill Sans MT" panose="020B0502020104020203" pitchFamily="34" charset="0"/>
                  </a:rPr>
                  <a:t>都可以隐式的被</a:t>
                </a:r>
                <a:r>
                  <a:rPr lang="en-US" altLang="zh-CN" sz="3200" dirty="0">
                    <a:latin typeface="Gill Sans MT" panose="020B0502020104020203" pitchFamily="34" charset="0"/>
                  </a:rPr>
                  <a:t>C</a:t>
                </a:r>
                <a:r>
                  <a:rPr lang="zh-CN" altLang="en-US" sz="3200" dirty="0">
                    <a:latin typeface="Gill Sans MT" panose="020B0502020104020203" pitchFamily="34" charset="0"/>
                  </a:rPr>
                  <a:t>表示</a:t>
                </a:r>
                <a:endParaRPr lang="en-US" altLang="zh-CN" sz="3200" dirty="0">
                  <a:latin typeface="Gill Sans MT" panose="020B0502020104020203" pitchFamily="34" charset="0"/>
                </a:endParaRPr>
              </a:p>
            </p:txBody>
          </p:sp>
        </mc:Choice>
        <mc:Fallback xmlns="">
          <p:sp>
            <p:nvSpPr>
              <p:cNvPr id="4" name="文本框 3">
                <a:extLst>
                  <a:ext uri="{FF2B5EF4-FFF2-40B4-BE49-F238E27FC236}">
                    <a16:creationId xmlns:a16="http://schemas.microsoft.com/office/drawing/2014/main" id="{65012A85-8BE9-4789-BC60-2FC47B517827}"/>
                  </a:ext>
                </a:extLst>
              </p:cNvPr>
              <p:cNvSpPr txBox="1">
                <a:spLocks noRot="1" noChangeAspect="1" noMove="1" noResize="1" noEditPoints="1" noAdjustHandles="1" noChangeArrowheads="1" noChangeShapeType="1" noTextEdit="1"/>
              </p:cNvSpPr>
              <p:nvPr/>
            </p:nvSpPr>
            <p:spPr>
              <a:xfrm>
                <a:off x="527050" y="1768475"/>
                <a:ext cx="14554200" cy="4759765"/>
              </a:xfrm>
              <a:prstGeom prst="rect">
                <a:avLst/>
              </a:prstGeom>
              <a:blipFill>
                <a:blip r:embed="rId3"/>
                <a:stretch>
                  <a:fillRect b="-4738"/>
                </a:stretch>
              </a:blipFill>
            </p:spPr>
            <p:txBody>
              <a:bodyPr/>
              <a:lstStyle/>
              <a:p>
                <a:r>
                  <a:rPr lang="zh-CN" altLang="en-US">
                    <a:noFill/>
                  </a:rPr>
                  <a:t> </a:t>
                </a:r>
              </a:p>
            </p:txBody>
          </p:sp>
        </mc:Fallback>
      </mc:AlternateContent>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64</a:t>
            </a:fld>
            <a:endParaRPr sz="2300" dirty="0">
              <a:latin typeface="Gill Sans MT"/>
              <a:cs typeface="Gill Sans MT"/>
            </a:endParaRPr>
          </a:p>
        </p:txBody>
      </p:sp>
      <p:pic>
        <p:nvPicPr>
          <p:cNvPr id="7" name="图片 6">
            <a:extLst>
              <a:ext uri="{FF2B5EF4-FFF2-40B4-BE49-F238E27FC236}">
                <a16:creationId xmlns:a16="http://schemas.microsoft.com/office/drawing/2014/main" id="{2F3FD03A-6418-4016-8CD2-3EA6B6EFD979}"/>
              </a:ext>
            </a:extLst>
          </p:cNvPr>
          <p:cNvPicPr>
            <a:picLocks noChangeAspect="1"/>
          </p:cNvPicPr>
          <p:nvPr/>
        </p:nvPicPr>
        <p:blipFill>
          <a:blip r:embed="rId4"/>
          <a:stretch>
            <a:fillRect/>
          </a:stretch>
        </p:blipFill>
        <p:spPr>
          <a:xfrm>
            <a:off x="13176250" y="4341974"/>
            <a:ext cx="5257800" cy="4357815"/>
          </a:xfrm>
          <a:prstGeom prst="rect">
            <a:avLst/>
          </a:prstGeom>
        </p:spPr>
      </p:pic>
    </p:spTree>
    <p:extLst>
      <p:ext uri="{BB962C8B-B14F-4D97-AF65-F5344CB8AC3E}">
        <p14:creationId xmlns:p14="http://schemas.microsoft.com/office/powerpoint/2010/main" val="1123274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171690" y="120852"/>
            <a:ext cx="10585960" cy="2181023"/>
          </a:xfrm>
        </p:spPr>
        <p:txBody>
          <a:bodyPr/>
          <a:lstStyle/>
          <a:p>
            <a:r>
              <a:rPr lang="en-US" altLang="zh-CN" dirty="0"/>
              <a:t>Structural Causal Model</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65</a:t>
            </a:fld>
            <a:endParaRPr sz="2300" dirty="0">
              <a:latin typeface="Gill Sans MT"/>
              <a:cs typeface="Gill Sans MT"/>
            </a:endParaRPr>
          </a:p>
        </p:txBody>
      </p:sp>
      <p:pic>
        <p:nvPicPr>
          <p:cNvPr id="5" name="图片 4">
            <a:extLst>
              <a:ext uri="{FF2B5EF4-FFF2-40B4-BE49-F238E27FC236}">
                <a16:creationId xmlns:a16="http://schemas.microsoft.com/office/drawing/2014/main" id="{917E822A-1931-4C21-806E-8F6DFB0A21E4}"/>
              </a:ext>
            </a:extLst>
          </p:cNvPr>
          <p:cNvPicPr>
            <a:picLocks noChangeAspect="1"/>
          </p:cNvPicPr>
          <p:nvPr/>
        </p:nvPicPr>
        <p:blipFill>
          <a:blip r:embed="rId3"/>
          <a:stretch>
            <a:fillRect/>
          </a:stretch>
        </p:blipFill>
        <p:spPr>
          <a:xfrm>
            <a:off x="4108450" y="4923291"/>
            <a:ext cx="12263192" cy="5531563"/>
          </a:xfrm>
          <a:prstGeom prst="rect">
            <a:avLst/>
          </a:prstGeom>
        </p:spPr>
      </p:pic>
      <p:pic>
        <p:nvPicPr>
          <p:cNvPr id="8" name="图片 7">
            <a:extLst>
              <a:ext uri="{FF2B5EF4-FFF2-40B4-BE49-F238E27FC236}">
                <a16:creationId xmlns:a16="http://schemas.microsoft.com/office/drawing/2014/main" id="{1BBAFAC7-A91E-4257-BBA5-61C26FDCC27A}"/>
              </a:ext>
            </a:extLst>
          </p:cNvPr>
          <p:cNvPicPr>
            <a:picLocks noChangeAspect="1"/>
          </p:cNvPicPr>
          <p:nvPr/>
        </p:nvPicPr>
        <p:blipFill rotWithShape="1">
          <a:blip r:embed="rId4"/>
          <a:srcRect t="9806"/>
          <a:stretch/>
        </p:blipFill>
        <p:spPr>
          <a:xfrm>
            <a:off x="755650" y="2061773"/>
            <a:ext cx="14341952" cy="480203"/>
          </a:xfrm>
          <a:prstGeom prst="rect">
            <a:avLst/>
          </a:prstGeom>
        </p:spPr>
      </p:pic>
      <p:pic>
        <p:nvPicPr>
          <p:cNvPr id="9" name="图片 8">
            <a:extLst>
              <a:ext uri="{FF2B5EF4-FFF2-40B4-BE49-F238E27FC236}">
                <a16:creationId xmlns:a16="http://schemas.microsoft.com/office/drawing/2014/main" id="{CEFB3802-7504-4CED-8546-0675D806A736}"/>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749300" y="2822929"/>
            <a:ext cx="14228391" cy="1090366"/>
          </a:xfrm>
          <a:prstGeom prst="rect">
            <a:avLst/>
          </a:prstGeom>
        </p:spPr>
      </p:pic>
    </p:spTree>
    <p:extLst>
      <p:ext uri="{BB962C8B-B14F-4D97-AF65-F5344CB8AC3E}">
        <p14:creationId xmlns:p14="http://schemas.microsoft.com/office/powerpoint/2010/main" val="52530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171690" y="120852"/>
            <a:ext cx="10585960" cy="1154162"/>
          </a:xfrm>
        </p:spPr>
        <p:txBody>
          <a:bodyPr/>
          <a:lstStyle/>
          <a:p>
            <a:r>
              <a:rPr lang="zh-CN" altLang="en-US" dirty="0"/>
              <a:t>因果关系</a:t>
            </a: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66</a:t>
            </a:fld>
            <a:endParaRPr sz="2300" dirty="0">
              <a:latin typeface="Gill Sans MT"/>
              <a:cs typeface="Gill Sans MT"/>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1DC7677-723C-4616-9DEF-B29731C665DE}"/>
                  </a:ext>
                </a:extLst>
              </p:cNvPr>
              <p:cNvSpPr txBox="1"/>
              <p:nvPr/>
            </p:nvSpPr>
            <p:spPr>
              <a:xfrm>
                <a:off x="527050" y="1768475"/>
                <a:ext cx="14554200" cy="2217017"/>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14:m>
                  <m:oMath xmlns:m="http://schemas.openxmlformats.org/officeDocument/2006/math">
                    <m:r>
                      <a:rPr lang="en-US" altLang="zh-CN" sz="3200" i="1" smtClean="0">
                        <a:latin typeface="Cambria Math" panose="02040503050406030204" pitchFamily="18" charset="0"/>
                      </a:rPr>
                      <m:t>𝑑𝑜</m:t>
                    </m:r>
                    <m:r>
                      <a:rPr lang="zh-CN" altLang="en-US" sz="3200" i="1" smtClean="0">
                        <a:latin typeface="Cambria Math" panose="02040503050406030204" pitchFamily="18" charset="0"/>
                      </a:rPr>
                      <m:t>算子</m:t>
                    </m:r>
                    <m:r>
                      <a:rPr lang="zh-CN" altLang="en-US" sz="3200" i="1">
                        <a:latin typeface="Cambria Math" panose="02040503050406030204" pitchFamily="18" charset="0"/>
                      </a:rPr>
                      <m:t>：</m:t>
                    </m:r>
                  </m:oMath>
                </a14:m>
                <a:endParaRPr lang="en-US" altLang="zh-CN" sz="3200" i="1" dirty="0">
                  <a:latin typeface="Cambria Math" panose="02040503050406030204" pitchFamily="18" charset="0"/>
                </a:endParaRPr>
              </a:p>
              <a:p>
                <a:pPr marL="742950" indent="-742950">
                  <a:lnSpc>
                    <a:spcPct val="150000"/>
                  </a:lnSpc>
                  <a:buClr>
                    <a:srgbClr val="0000FF"/>
                  </a:buClr>
                  <a:buFont typeface="Wingdings" panose="05000000000000000000" pitchFamily="2" charset="2"/>
                  <a:buChar char="l"/>
                </a:pPr>
                <a:r>
                  <a:rPr lang="zh-CN" altLang="en-US" sz="3200" dirty="0">
                    <a:latin typeface="Cambria Math" panose="02040503050406030204" pitchFamily="18" charset="0"/>
                  </a:rPr>
                  <a:t>后门调整和前门调整</a:t>
                </a:r>
                <a:endParaRPr lang="en-US" altLang="zh-CN" sz="3200" dirty="0">
                  <a:latin typeface="Cambria Math" panose="02040503050406030204" pitchFamily="18" charset="0"/>
                </a:endParaRPr>
              </a:p>
              <a:p>
                <a:pPr marL="742950" indent="-742950">
                  <a:lnSpc>
                    <a:spcPct val="150000"/>
                  </a:lnSpc>
                  <a:buClr>
                    <a:srgbClr val="0000FF"/>
                  </a:buClr>
                  <a:buFont typeface="Wingdings" panose="05000000000000000000" pitchFamily="2" charset="2"/>
                  <a:buChar char="l"/>
                </a:pPr>
                <a:endParaRPr lang="en-US" altLang="zh-CN" sz="3200" dirty="0">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31DC7677-723C-4616-9DEF-B29731C665DE}"/>
                  </a:ext>
                </a:extLst>
              </p:cNvPr>
              <p:cNvSpPr txBox="1">
                <a:spLocks noRot="1" noChangeAspect="1" noMove="1" noResize="1" noEditPoints="1" noAdjustHandles="1" noChangeArrowheads="1" noChangeShapeType="1" noTextEdit="1"/>
              </p:cNvSpPr>
              <p:nvPr/>
            </p:nvSpPr>
            <p:spPr>
              <a:xfrm>
                <a:off x="527050" y="1768475"/>
                <a:ext cx="14554200" cy="2217017"/>
              </a:xfrm>
              <a:prstGeom prst="rect">
                <a:avLst/>
              </a:prstGeom>
              <a:blipFill>
                <a:blip r:embed="rId3"/>
                <a:stretch>
                  <a:fillRect l="-9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2043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171690" y="120852"/>
            <a:ext cx="10585960" cy="2181023"/>
          </a:xfrm>
        </p:spPr>
        <p:txBody>
          <a:bodyPr/>
          <a:lstStyle/>
          <a:p>
            <a:r>
              <a:rPr lang="en-US" altLang="zh-CN" dirty="0"/>
              <a:t>Structural Causal Model</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527050" y="1768475"/>
            <a:ext cx="14554200" cy="4035657"/>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ea typeface="Cambria Math" panose="02040503050406030204" pitchFamily="18" charset="0"/>
              </a:rPr>
              <a:t>Two inherent properties of any pre-trained DNN</a:t>
            </a:r>
          </a:p>
          <a:p>
            <a:pPr marL="1200150" lvl="1" indent="-742950">
              <a:lnSpc>
                <a:spcPct val="150000"/>
              </a:lnSpc>
              <a:buClr>
                <a:srgbClr val="0000FF"/>
              </a:buClr>
              <a:buFont typeface="Wingdings" panose="05000000000000000000" pitchFamily="2" charset="2"/>
              <a:buChar char="Ø"/>
            </a:pPr>
            <a:r>
              <a:rPr lang="en-US" altLang="zh-CN" sz="4400" dirty="0">
                <a:latin typeface="Gill Sans MT" panose="020B0502020104020203" pitchFamily="34" charset="0"/>
                <a:ea typeface="Cambria Math" panose="02040503050406030204" pitchFamily="18" charset="0"/>
              </a:rPr>
              <a:t>Each feature dimension carries a semantic meaning</a:t>
            </a:r>
          </a:p>
          <a:p>
            <a:pPr marL="1200150" lvl="1" indent="-742950">
              <a:lnSpc>
                <a:spcPct val="150000"/>
              </a:lnSpc>
              <a:buClr>
                <a:srgbClr val="0000FF"/>
              </a:buClr>
              <a:buFont typeface="Wingdings" panose="05000000000000000000" pitchFamily="2" charset="2"/>
              <a:buChar char="Ø"/>
            </a:pPr>
            <a:r>
              <a:rPr lang="en-US" altLang="zh-CN" sz="4400" dirty="0">
                <a:latin typeface="Gill Sans MT" panose="020B0502020104020203" pitchFamily="34" charset="0"/>
                <a:ea typeface="Cambria Math" panose="02040503050406030204" pitchFamily="18" charset="0"/>
              </a:rPr>
              <a:t>Use a classification task as the objective</a:t>
            </a: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a typeface="Cambria Math" panose="02040503050406030204" pitchFamily="18"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67</a:t>
            </a:fld>
            <a:endParaRPr sz="2300" dirty="0">
              <a:latin typeface="Gill Sans MT"/>
              <a:cs typeface="Gill Sans MT"/>
            </a:endParaRPr>
          </a:p>
        </p:txBody>
      </p:sp>
    </p:spTree>
    <p:extLst>
      <p:ext uri="{BB962C8B-B14F-4D97-AF65-F5344CB8AC3E}">
        <p14:creationId xmlns:p14="http://schemas.microsoft.com/office/powerpoint/2010/main" val="2858866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171690" y="120852"/>
            <a:ext cx="10585960" cy="2181023"/>
          </a:xfrm>
        </p:spPr>
        <p:txBody>
          <a:bodyPr/>
          <a:lstStyle/>
          <a:p>
            <a:r>
              <a:rPr lang="en-US" altLang="zh-CN" dirty="0"/>
              <a:t>Structural Causal Model</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527050" y="1768475"/>
            <a:ext cx="14554200" cy="4035657"/>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ea typeface="Cambria Math" panose="02040503050406030204" pitchFamily="18" charset="0"/>
              </a:rPr>
              <a:t>Feature-wise Adjustment</a:t>
            </a: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a typeface="Cambria Math" panose="02040503050406030204" pitchFamily="18"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ea typeface="Cambria Math" panose="02040503050406030204" pitchFamily="18" charset="0"/>
              </a:rPr>
              <a:t>Class-wise Adjustment</a:t>
            </a: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a typeface="Cambria Math" panose="02040503050406030204" pitchFamily="18"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68</a:t>
            </a:fld>
            <a:endParaRPr sz="2300" dirty="0">
              <a:latin typeface="Gill Sans MT"/>
              <a:cs typeface="Gill Sans MT"/>
            </a:endParaRPr>
          </a:p>
        </p:txBody>
      </p:sp>
      <p:pic>
        <p:nvPicPr>
          <p:cNvPr id="7" name="图片 6">
            <a:extLst>
              <a:ext uri="{FF2B5EF4-FFF2-40B4-BE49-F238E27FC236}">
                <a16:creationId xmlns:a16="http://schemas.microsoft.com/office/drawing/2014/main" id="{36EEB04F-1704-41F3-917D-EA19B20113BC}"/>
              </a:ext>
            </a:extLst>
          </p:cNvPr>
          <p:cNvPicPr>
            <a:picLocks noChangeAspect="1"/>
          </p:cNvPicPr>
          <p:nvPr/>
        </p:nvPicPr>
        <p:blipFill>
          <a:blip r:embed="rId3"/>
          <a:stretch>
            <a:fillRect/>
          </a:stretch>
        </p:blipFill>
        <p:spPr>
          <a:xfrm>
            <a:off x="1289050" y="2765083"/>
            <a:ext cx="10706754" cy="1166762"/>
          </a:xfrm>
          <a:prstGeom prst="rect">
            <a:avLst/>
          </a:prstGeom>
        </p:spPr>
      </p:pic>
      <p:pic>
        <p:nvPicPr>
          <p:cNvPr id="8" name="图片 7">
            <a:extLst>
              <a:ext uri="{FF2B5EF4-FFF2-40B4-BE49-F238E27FC236}">
                <a16:creationId xmlns:a16="http://schemas.microsoft.com/office/drawing/2014/main" id="{8C806DF7-9934-4D21-B6F9-C4AE248491A6}"/>
              </a:ext>
            </a:extLst>
          </p:cNvPr>
          <p:cNvPicPr>
            <a:picLocks noChangeAspect="1"/>
          </p:cNvPicPr>
          <p:nvPr/>
        </p:nvPicPr>
        <p:blipFill>
          <a:blip r:embed="rId4"/>
          <a:stretch>
            <a:fillRect/>
          </a:stretch>
        </p:blipFill>
        <p:spPr>
          <a:xfrm>
            <a:off x="1822450" y="4928453"/>
            <a:ext cx="12118418" cy="1166762"/>
          </a:xfrm>
          <a:prstGeom prst="rect">
            <a:avLst/>
          </a:prstGeom>
        </p:spPr>
      </p:pic>
      <p:sp>
        <p:nvSpPr>
          <p:cNvPr id="9" name="标注: 线形 8">
            <a:extLst>
              <a:ext uri="{FF2B5EF4-FFF2-40B4-BE49-F238E27FC236}">
                <a16:creationId xmlns:a16="http://schemas.microsoft.com/office/drawing/2014/main" id="{8A95857E-82AF-4882-8F89-8CC5CFB36608}"/>
              </a:ext>
            </a:extLst>
          </p:cNvPr>
          <p:cNvSpPr/>
          <p:nvPr/>
        </p:nvSpPr>
        <p:spPr>
          <a:xfrm>
            <a:off x="5087474" y="6348866"/>
            <a:ext cx="4991754" cy="903748"/>
          </a:xfrm>
          <a:prstGeom prst="borderCallout1">
            <a:avLst>
              <a:gd name="adj1" fmla="val -1486"/>
              <a:gd name="adj2" fmla="val 43096"/>
              <a:gd name="adj3" fmla="val -81763"/>
              <a:gd name="adj4" fmla="val 55667"/>
            </a:avLst>
          </a:prstGeom>
          <a:solidFill>
            <a:srgbClr val="3333FF">
              <a:alpha val="69804"/>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Gill Sans MT" panose="020B0502020104020203" pitchFamily="34" charset="0"/>
              </a:rPr>
              <a:t>pre-trained classifier’s probability output</a:t>
            </a:r>
            <a:endParaRPr lang="zh-CN" altLang="en-US" sz="2800"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0" name="标注: 线形 9">
                <a:extLst>
                  <a:ext uri="{FF2B5EF4-FFF2-40B4-BE49-F238E27FC236}">
                    <a16:creationId xmlns:a16="http://schemas.microsoft.com/office/drawing/2014/main" id="{10A11C8F-8FE3-431C-89C1-1A151E9BD5C9}"/>
                  </a:ext>
                </a:extLst>
              </p:cNvPr>
              <p:cNvSpPr/>
              <p:nvPr/>
            </p:nvSpPr>
            <p:spPr>
              <a:xfrm>
                <a:off x="8070850" y="3786303"/>
                <a:ext cx="4686954" cy="903748"/>
              </a:xfrm>
              <a:prstGeom prst="borderCallout1">
                <a:avLst>
                  <a:gd name="adj1" fmla="val 101716"/>
                  <a:gd name="adj2" fmla="val 25877"/>
                  <a:gd name="adj3" fmla="val 175231"/>
                  <a:gd name="adj4" fmla="val 12802"/>
                </a:avLst>
              </a:prstGeom>
              <a:solidFill>
                <a:srgbClr val="3333FF">
                  <a:alpha val="69804"/>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Gill Sans MT" panose="020B0502020104020203" pitchFamily="34" charset="0"/>
                  </a:rPr>
                  <a:t> mean feature of pre-training samples from class </a:t>
                </a:r>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a</m:t>
                        </m:r>
                      </m:e>
                      <m:sub>
                        <m:r>
                          <m:rPr>
                            <m:sty m:val="p"/>
                          </m:rPr>
                          <a:rPr lang="en-US" altLang="zh-CN" sz="2800" i="1">
                            <a:latin typeface="Cambria Math" panose="02040503050406030204" pitchFamily="18" charset="0"/>
                          </a:rPr>
                          <m:t>i</m:t>
                        </m:r>
                      </m:sub>
                    </m:sSub>
                  </m:oMath>
                </a14:m>
                <a:endParaRPr lang="en-US" altLang="zh-CN" sz="2800" dirty="0">
                  <a:latin typeface="Gill Sans MT" panose="020B0502020104020203" pitchFamily="34" charset="0"/>
                </a:endParaRPr>
              </a:p>
            </p:txBody>
          </p:sp>
        </mc:Choice>
        <mc:Fallback xmlns="">
          <p:sp>
            <p:nvSpPr>
              <p:cNvPr id="10" name="标注: 线形 9">
                <a:extLst>
                  <a:ext uri="{FF2B5EF4-FFF2-40B4-BE49-F238E27FC236}">
                    <a16:creationId xmlns:a16="http://schemas.microsoft.com/office/drawing/2014/main" id="{10A11C8F-8FE3-431C-89C1-1A151E9BD5C9}"/>
                  </a:ext>
                </a:extLst>
              </p:cNvPr>
              <p:cNvSpPr>
                <a:spLocks noRot="1" noChangeAspect="1" noMove="1" noResize="1" noEditPoints="1" noAdjustHandles="1" noChangeArrowheads="1" noChangeShapeType="1" noTextEdit="1"/>
              </p:cNvSpPr>
              <p:nvPr/>
            </p:nvSpPr>
            <p:spPr>
              <a:xfrm>
                <a:off x="8070850" y="3786303"/>
                <a:ext cx="4686954" cy="903748"/>
              </a:xfrm>
              <a:prstGeom prst="borderCallout1">
                <a:avLst>
                  <a:gd name="adj1" fmla="val 101716"/>
                  <a:gd name="adj2" fmla="val 25877"/>
                  <a:gd name="adj3" fmla="val 175231"/>
                  <a:gd name="adj4" fmla="val 12802"/>
                </a:avLst>
              </a:prstGeom>
              <a:blipFill>
                <a:blip r:embed="rId5"/>
                <a:stretch>
                  <a:fillRect t="-3409" r="-388"/>
                </a:stretch>
              </a:blipFill>
              <a:ln>
                <a:solidFill>
                  <a:srgbClr val="0000FF"/>
                </a:solidFill>
              </a:ln>
            </p:spPr>
            <p:txBody>
              <a:bodyPr/>
              <a:lstStyle/>
              <a:p>
                <a:r>
                  <a:rPr lang="zh-CN" altLang="en-US">
                    <a:noFill/>
                  </a:rPr>
                  <a:t> </a:t>
                </a:r>
              </a:p>
            </p:txBody>
          </p:sp>
        </mc:Fallback>
      </mc:AlternateContent>
    </p:spTree>
    <p:extLst>
      <p:ext uri="{BB962C8B-B14F-4D97-AF65-F5344CB8AC3E}">
        <p14:creationId xmlns:p14="http://schemas.microsoft.com/office/powerpoint/2010/main" val="265230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171690" y="120852"/>
            <a:ext cx="10585960" cy="2181023"/>
          </a:xfrm>
        </p:spPr>
        <p:txBody>
          <a:bodyPr/>
          <a:lstStyle/>
          <a:p>
            <a:r>
              <a:rPr lang="en-US" altLang="zh-CN" dirty="0"/>
              <a:t>Structural Causal Model</a:t>
            </a: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527050" y="1768475"/>
            <a:ext cx="14554200" cy="6066982"/>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ea typeface="Cambria Math" panose="02040503050406030204" pitchFamily="18" charset="0"/>
              </a:rPr>
              <a:t>Feature-wise Adjustment</a:t>
            </a: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a typeface="Cambria Math" panose="02040503050406030204" pitchFamily="18"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ea typeface="Cambria Math" panose="02040503050406030204" pitchFamily="18" charset="0"/>
              </a:rPr>
              <a:t>Class-wise Adjustment</a:t>
            </a: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a typeface="Cambria Math" panose="02040503050406030204" pitchFamily="18"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ea typeface="Cambria Math" panose="02040503050406030204" pitchFamily="18" charset="0"/>
              </a:rPr>
              <a:t>Combined Adjustment</a:t>
            </a: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a typeface="Cambria Math" panose="02040503050406030204" pitchFamily="18"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69</a:t>
            </a:fld>
            <a:endParaRPr sz="2300" dirty="0">
              <a:latin typeface="Gill Sans MT"/>
              <a:cs typeface="Gill Sans MT"/>
            </a:endParaRPr>
          </a:p>
        </p:txBody>
      </p:sp>
      <p:pic>
        <p:nvPicPr>
          <p:cNvPr id="7" name="图片 6">
            <a:extLst>
              <a:ext uri="{FF2B5EF4-FFF2-40B4-BE49-F238E27FC236}">
                <a16:creationId xmlns:a16="http://schemas.microsoft.com/office/drawing/2014/main" id="{36EEB04F-1704-41F3-917D-EA19B20113BC}"/>
              </a:ext>
            </a:extLst>
          </p:cNvPr>
          <p:cNvPicPr>
            <a:picLocks noChangeAspect="1"/>
          </p:cNvPicPr>
          <p:nvPr/>
        </p:nvPicPr>
        <p:blipFill>
          <a:blip r:embed="rId3"/>
          <a:stretch>
            <a:fillRect/>
          </a:stretch>
        </p:blipFill>
        <p:spPr>
          <a:xfrm>
            <a:off x="1289050" y="2765083"/>
            <a:ext cx="10706754" cy="1166762"/>
          </a:xfrm>
          <a:prstGeom prst="rect">
            <a:avLst/>
          </a:prstGeom>
        </p:spPr>
      </p:pic>
      <p:pic>
        <p:nvPicPr>
          <p:cNvPr id="8" name="图片 7">
            <a:extLst>
              <a:ext uri="{FF2B5EF4-FFF2-40B4-BE49-F238E27FC236}">
                <a16:creationId xmlns:a16="http://schemas.microsoft.com/office/drawing/2014/main" id="{8C806DF7-9934-4D21-B6F9-C4AE248491A6}"/>
              </a:ext>
            </a:extLst>
          </p:cNvPr>
          <p:cNvPicPr>
            <a:picLocks noChangeAspect="1"/>
          </p:cNvPicPr>
          <p:nvPr/>
        </p:nvPicPr>
        <p:blipFill>
          <a:blip r:embed="rId4"/>
          <a:stretch>
            <a:fillRect/>
          </a:stretch>
        </p:blipFill>
        <p:spPr>
          <a:xfrm>
            <a:off x="1441450" y="4928453"/>
            <a:ext cx="12118418" cy="1166762"/>
          </a:xfrm>
          <a:prstGeom prst="rect">
            <a:avLst/>
          </a:prstGeom>
        </p:spPr>
      </p:pic>
      <p:pic>
        <p:nvPicPr>
          <p:cNvPr id="10" name="图片 9">
            <a:extLst>
              <a:ext uri="{FF2B5EF4-FFF2-40B4-BE49-F238E27FC236}">
                <a16:creationId xmlns:a16="http://schemas.microsoft.com/office/drawing/2014/main" id="{EAB48D4D-D030-4942-A9EC-7B2BB15D4206}"/>
              </a:ext>
            </a:extLst>
          </p:cNvPr>
          <p:cNvPicPr>
            <a:picLocks noChangeAspect="1"/>
          </p:cNvPicPr>
          <p:nvPr/>
        </p:nvPicPr>
        <p:blipFill>
          <a:blip r:embed="rId5"/>
          <a:stretch>
            <a:fillRect/>
          </a:stretch>
        </p:blipFill>
        <p:spPr>
          <a:xfrm>
            <a:off x="1255268" y="7254225"/>
            <a:ext cx="15011400" cy="1290042"/>
          </a:xfrm>
          <a:prstGeom prst="rect">
            <a:avLst/>
          </a:prstGeom>
        </p:spPr>
      </p:pic>
    </p:spTree>
    <p:extLst>
      <p:ext uri="{BB962C8B-B14F-4D97-AF65-F5344CB8AC3E}">
        <p14:creationId xmlns:p14="http://schemas.microsoft.com/office/powerpoint/2010/main" val="49759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76E43F-659B-475C-9F2D-B3B955B37392}"/>
              </a:ext>
            </a:extLst>
          </p:cNvPr>
          <p:cNvSpPr>
            <a:spLocks noGrp="1"/>
          </p:cNvSpPr>
          <p:nvPr>
            <p:ph type="title"/>
          </p:nvPr>
        </p:nvSpPr>
        <p:spPr/>
        <p:txBody>
          <a:bodyPr/>
          <a:lstStyle/>
          <a:p>
            <a:r>
              <a:rPr lang="en-US" altLang="zh-TW" dirty="0"/>
              <a:t>Meta Learning</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6BE72CE-5FD6-4B98-9D15-097526A52967}"/>
                  </a:ext>
                </a:extLst>
              </p:cNvPr>
              <p:cNvSpPr>
                <a:spLocks noGrp="1"/>
              </p:cNvSpPr>
              <p:nvPr>
                <p:ph idx="1"/>
              </p:nvPr>
            </p:nvSpPr>
            <p:spPr/>
            <p:txBody>
              <a:bodyPr>
                <a:normAutofit/>
              </a:bodyPr>
              <a:lstStyle/>
              <a:p>
                <a:r>
                  <a:rPr lang="en-US" altLang="zh-TW" sz="3958" dirty="0"/>
                  <a:t>Defining the goodness of a function </a:t>
                </a:r>
                <a14:m>
                  <m:oMath xmlns:m="http://schemas.openxmlformats.org/officeDocument/2006/math">
                    <m:r>
                      <a:rPr lang="en-US" altLang="zh-TW" sz="3958" i="1">
                        <a:latin typeface="Cambria Math" panose="02040503050406030204" pitchFamily="18" charset="0"/>
                      </a:rPr>
                      <m:t>𝐹</m:t>
                    </m:r>
                  </m:oMath>
                </a14:m>
                <a:endParaRPr lang="en-US" altLang="zh-TW" sz="3958" dirty="0"/>
              </a:p>
              <a:p>
                <a:endParaRPr lang="en-US" altLang="zh-TW" sz="3958" dirty="0"/>
              </a:p>
              <a:p>
                <a:pPr marL="0" indent="0">
                  <a:buNone/>
                </a:pPr>
                <a:r>
                  <a:rPr lang="en-US" altLang="zh-TW" sz="3958" dirty="0"/>
                  <a:t> </a:t>
                </a:r>
              </a:p>
              <a:p>
                <a:endParaRPr lang="en-US" altLang="zh-TW" sz="3958" dirty="0"/>
              </a:p>
              <a:p>
                <a:endParaRPr lang="en-US" altLang="zh-TW" sz="3958" dirty="0"/>
              </a:p>
              <a:p>
                <a:r>
                  <a:rPr lang="en-US" altLang="zh-TW" sz="3958" dirty="0"/>
                  <a:t>Find the best function </a:t>
                </a:r>
                <a14:m>
                  <m:oMath xmlns:m="http://schemas.openxmlformats.org/officeDocument/2006/math">
                    <m:sSup>
                      <m:sSupPr>
                        <m:ctrlPr>
                          <a:rPr lang="en-US" altLang="zh-TW" sz="3958" i="1">
                            <a:latin typeface="Cambria Math" panose="02040503050406030204" pitchFamily="18" charset="0"/>
                          </a:rPr>
                        </m:ctrlPr>
                      </m:sSupPr>
                      <m:e>
                        <m:r>
                          <a:rPr lang="en-US" altLang="zh-TW" sz="3958" i="1">
                            <a:latin typeface="Cambria Math" panose="02040503050406030204" pitchFamily="18" charset="0"/>
                          </a:rPr>
                          <m:t>𝐹</m:t>
                        </m:r>
                      </m:e>
                      <m:sup>
                        <m:r>
                          <a:rPr lang="en-US" altLang="zh-TW" sz="3958" i="1">
                            <a:latin typeface="Cambria Math" panose="02040503050406030204" pitchFamily="18" charset="0"/>
                          </a:rPr>
                          <m:t>∗</m:t>
                        </m:r>
                      </m:sup>
                    </m:sSup>
                  </m:oMath>
                </a14:m>
                <a:endParaRPr lang="zh-TW" altLang="en-US" sz="3958" dirty="0"/>
              </a:p>
            </p:txBody>
          </p:sp>
        </mc:Choice>
        <mc:Fallback xmlns="">
          <p:sp>
            <p:nvSpPr>
              <p:cNvPr id="3" name="內容版面配置區 2">
                <a:extLst>
                  <a:ext uri="{FF2B5EF4-FFF2-40B4-BE49-F238E27FC236}">
                    <a16:creationId xmlns:a16="http://schemas.microsoft.com/office/drawing/2014/main" id="{76BE72CE-5FD6-4B98-9D15-097526A52967}"/>
                  </a:ext>
                </a:extLst>
              </p:cNvPr>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A33EF82-D3BA-442F-98FA-0C835517D8F7}"/>
                  </a:ext>
                </a:extLst>
              </p:cNvPr>
              <p:cNvSpPr txBox="1"/>
              <p:nvPr/>
            </p:nvSpPr>
            <p:spPr>
              <a:xfrm>
                <a:off x="4949070" y="3721213"/>
                <a:ext cx="3713260" cy="1997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617" i="1">
                          <a:latin typeface="Cambria Math" panose="02040503050406030204" pitchFamily="18" charset="0"/>
                        </a:rPr>
                        <m:t>𝐿</m:t>
                      </m:r>
                      <m:d>
                        <m:dPr>
                          <m:ctrlPr>
                            <a:rPr lang="en-US" altLang="zh-TW" sz="4617" i="1">
                              <a:latin typeface="Cambria Math" panose="02040503050406030204" pitchFamily="18" charset="0"/>
                            </a:rPr>
                          </m:ctrlPr>
                        </m:dPr>
                        <m:e>
                          <m:r>
                            <a:rPr lang="en-US" altLang="zh-TW" sz="4617" i="1">
                              <a:latin typeface="Cambria Math" panose="02040503050406030204" pitchFamily="18" charset="0"/>
                            </a:rPr>
                            <m:t>𝐹</m:t>
                          </m:r>
                        </m:e>
                      </m:d>
                      <m:r>
                        <a:rPr lang="en-US" altLang="zh-TW" sz="4617" i="1">
                          <a:latin typeface="Cambria Math" panose="02040503050406030204" pitchFamily="18" charset="0"/>
                        </a:rPr>
                        <m:t>=</m:t>
                      </m:r>
                      <m:nary>
                        <m:naryPr>
                          <m:chr m:val="∑"/>
                          <m:ctrlPr>
                            <a:rPr lang="en-US" altLang="zh-TW" sz="4617" i="1">
                              <a:latin typeface="Cambria Math" panose="02040503050406030204" pitchFamily="18" charset="0"/>
                            </a:rPr>
                          </m:ctrlPr>
                        </m:naryPr>
                        <m:sub>
                          <m:r>
                            <m:rPr>
                              <m:brk m:alnAt="23"/>
                            </m:rPr>
                            <a:rPr lang="en-US" altLang="zh-TW" sz="4617" i="1">
                              <a:latin typeface="Cambria Math" panose="02040503050406030204" pitchFamily="18" charset="0"/>
                            </a:rPr>
                            <m:t>𝑛</m:t>
                          </m:r>
                          <m:r>
                            <a:rPr lang="en-US" altLang="zh-TW" sz="4617" i="1">
                              <a:latin typeface="Cambria Math" panose="02040503050406030204" pitchFamily="18" charset="0"/>
                            </a:rPr>
                            <m:t>=1</m:t>
                          </m:r>
                        </m:sub>
                        <m:sup>
                          <m:r>
                            <a:rPr lang="en-US" altLang="zh-TW" sz="4617" i="1">
                              <a:latin typeface="Cambria Math" panose="02040503050406030204" pitchFamily="18" charset="0"/>
                            </a:rPr>
                            <m:t>𝑁</m:t>
                          </m:r>
                        </m:sup>
                        <m:e>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𝑙</m:t>
                              </m:r>
                            </m:e>
                            <m:sup>
                              <m:r>
                                <a:rPr lang="en-US" altLang="zh-TW" sz="4617" i="1">
                                  <a:latin typeface="Cambria Math" panose="02040503050406030204" pitchFamily="18" charset="0"/>
                                </a:rPr>
                                <m:t>𝑛</m:t>
                              </m:r>
                            </m:sup>
                          </m:sSup>
                          <m:r>
                            <m:rPr>
                              <m:nor/>
                            </m:rPr>
                            <a:rPr lang="zh-TW" altLang="en-US" sz="4617" dirty="0"/>
                            <m:t> </m:t>
                          </m:r>
                        </m:e>
                      </m:nary>
                    </m:oMath>
                  </m:oMathPara>
                </a14:m>
                <a:endParaRPr lang="zh-TW" altLang="en-US" sz="4617" dirty="0"/>
              </a:p>
            </p:txBody>
          </p:sp>
        </mc:Choice>
        <mc:Fallback xmlns="">
          <p:sp>
            <p:nvSpPr>
              <p:cNvPr id="5" name="文字方塊 4">
                <a:extLst>
                  <a:ext uri="{FF2B5EF4-FFF2-40B4-BE49-F238E27FC236}">
                    <a16:creationId xmlns:a16="http://schemas.microsoft.com/office/drawing/2014/main" id="{5A33EF82-D3BA-442F-98FA-0C835517D8F7}"/>
                  </a:ext>
                </a:extLst>
              </p:cNvPr>
              <p:cNvSpPr txBox="1">
                <a:spLocks noRot="1" noChangeAspect="1" noMove="1" noResize="1" noEditPoints="1" noAdjustHandles="1" noChangeArrowheads="1" noChangeShapeType="1" noTextEdit="1"/>
              </p:cNvSpPr>
              <p:nvPr/>
            </p:nvSpPr>
            <p:spPr>
              <a:xfrm>
                <a:off x="4949070" y="3721213"/>
                <a:ext cx="3713260" cy="1997406"/>
              </a:xfrm>
              <a:prstGeom prst="rect">
                <a:avLst/>
              </a:prstGeom>
              <a:blipFill>
                <a:blip r:embed="rId4"/>
                <a:stretch>
                  <a:fillRect/>
                </a:stretch>
              </a:blipFill>
            </p:spPr>
            <p:txBody>
              <a:bodyPr/>
              <a:lstStyle/>
              <a:p>
                <a:r>
                  <a:rPr lang="zh-CN" altLang="en-US">
                    <a:noFill/>
                  </a:rPr>
                  <a:t> </a:t>
                </a:r>
              </a:p>
            </p:txBody>
          </p:sp>
        </mc:Fallback>
      </mc:AlternateContent>
      <p:sp>
        <p:nvSpPr>
          <p:cNvPr id="6" name="文字方塊 5">
            <a:extLst>
              <a:ext uri="{FF2B5EF4-FFF2-40B4-BE49-F238E27FC236}">
                <a16:creationId xmlns:a16="http://schemas.microsoft.com/office/drawing/2014/main" id="{B5EED6CF-AD36-401F-B540-FABCDD2DA104}"/>
              </a:ext>
            </a:extLst>
          </p:cNvPr>
          <p:cNvSpPr txBox="1"/>
          <p:nvPr/>
        </p:nvSpPr>
        <p:spPr>
          <a:xfrm>
            <a:off x="10052050" y="5023194"/>
            <a:ext cx="2448918" cy="1310487"/>
          </a:xfrm>
          <a:prstGeom prst="rect">
            <a:avLst/>
          </a:prstGeom>
          <a:noFill/>
        </p:spPr>
        <p:txBody>
          <a:bodyPr wrap="square" rtlCol="0">
            <a:spAutoFit/>
          </a:bodyPr>
          <a:lstStyle/>
          <a:p>
            <a:pPr algn="ctr"/>
            <a:r>
              <a:rPr lang="en-US" altLang="zh-TW" sz="3958" b="1" u="sng" dirty="0"/>
              <a:t>Testing: Task New</a:t>
            </a:r>
            <a:endParaRPr lang="zh-TW" altLang="en-US" sz="3958" b="1" u="sng"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30284BB-BE0C-4334-9E8C-F63CAEF67DED}"/>
                  </a:ext>
                </a:extLst>
              </p:cNvPr>
              <p:cNvSpPr/>
              <p:nvPr/>
            </p:nvSpPr>
            <p:spPr>
              <a:xfrm>
                <a:off x="13942857" y="6368356"/>
                <a:ext cx="2968145" cy="13620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958" dirty="0"/>
                  <a:t>Learning</a:t>
                </a:r>
              </a:p>
              <a:p>
                <a:pPr algn="ctr"/>
                <a:r>
                  <a:rPr lang="en-US" altLang="zh-TW" sz="3958" dirty="0"/>
                  <a:t>Algorithm </a:t>
                </a:r>
                <a14:m>
                  <m:oMath xmlns:m="http://schemas.openxmlformats.org/officeDocument/2006/math">
                    <m:sSup>
                      <m:sSupPr>
                        <m:ctrlPr>
                          <a:rPr lang="en-US" altLang="zh-TW" sz="3958" i="1">
                            <a:latin typeface="Cambria Math" panose="02040503050406030204" pitchFamily="18" charset="0"/>
                          </a:rPr>
                        </m:ctrlPr>
                      </m:sSupPr>
                      <m:e>
                        <m:r>
                          <a:rPr lang="en-US" altLang="zh-TW" sz="3958" i="1">
                            <a:latin typeface="Cambria Math" panose="02040503050406030204" pitchFamily="18" charset="0"/>
                          </a:rPr>
                          <m:t>𝐹</m:t>
                        </m:r>
                      </m:e>
                      <m:sup>
                        <m:r>
                          <a:rPr lang="en-US" altLang="zh-TW" sz="3958" i="1">
                            <a:latin typeface="Cambria Math" panose="02040503050406030204" pitchFamily="18" charset="0"/>
                          </a:rPr>
                          <m:t>∗</m:t>
                        </m:r>
                      </m:sup>
                    </m:sSup>
                  </m:oMath>
                </a14:m>
                <a:endParaRPr lang="zh-TW" altLang="en-US" sz="3958" dirty="0"/>
              </a:p>
            </p:txBody>
          </p:sp>
        </mc:Choice>
        <mc:Fallback xmlns="">
          <p:sp>
            <p:nvSpPr>
              <p:cNvPr id="7" name="矩形 6">
                <a:extLst>
                  <a:ext uri="{FF2B5EF4-FFF2-40B4-BE49-F238E27FC236}">
                    <a16:creationId xmlns:a16="http://schemas.microsoft.com/office/drawing/2014/main" id="{030284BB-BE0C-4334-9E8C-F63CAEF67DED}"/>
                  </a:ext>
                </a:extLst>
              </p:cNvPr>
              <p:cNvSpPr>
                <a:spLocks noRot="1" noChangeAspect="1" noMove="1" noResize="1" noEditPoints="1" noAdjustHandles="1" noChangeArrowheads="1" noChangeShapeType="1" noTextEdit="1"/>
              </p:cNvSpPr>
              <p:nvPr/>
            </p:nvSpPr>
            <p:spPr>
              <a:xfrm>
                <a:off x="13942857" y="6368356"/>
                <a:ext cx="2968145" cy="1362059"/>
              </a:xfrm>
              <a:prstGeom prst="rect">
                <a:avLst/>
              </a:prstGeom>
              <a:blipFill>
                <a:blip r:embed="rId5"/>
                <a:stretch>
                  <a:fillRect l="-5123" t="-5357" b="-16071"/>
                </a:stretch>
              </a:blipFill>
            </p:spPr>
            <p:txBody>
              <a:bodyPr/>
              <a:lstStyle/>
              <a:p>
                <a:r>
                  <a:rPr lang="zh-CN" altLang="en-US">
                    <a:noFill/>
                  </a:rPr>
                  <a:t> </a:t>
                </a:r>
              </a:p>
            </p:txBody>
          </p:sp>
        </mc:Fallback>
      </mc:AlternateContent>
      <p:grpSp>
        <p:nvGrpSpPr>
          <p:cNvPr id="16" name="群組 15">
            <a:extLst>
              <a:ext uri="{FF2B5EF4-FFF2-40B4-BE49-F238E27FC236}">
                <a16:creationId xmlns:a16="http://schemas.microsoft.com/office/drawing/2014/main" id="{E1A3E82C-9F47-4BAA-A575-3F298664B732}"/>
              </a:ext>
            </a:extLst>
          </p:cNvPr>
          <p:cNvGrpSpPr/>
          <p:nvPr/>
        </p:nvGrpSpPr>
        <p:grpSpPr>
          <a:xfrm>
            <a:off x="14994013" y="8360793"/>
            <a:ext cx="949312" cy="906513"/>
            <a:chOff x="6178183" y="3353744"/>
            <a:chExt cx="685968" cy="604230"/>
          </a:xfrm>
        </p:grpSpPr>
        <p:sp>
          <p:nvSpPr>
            <p:cNvPr id="17" name="矩形 16">
              <a:extLst>
                <a:ext uri="{FF2B5EF4-FFF2-40B4-BE49-F238E27FC236}">
                  <a16:creationId xmlns:a16="http://schemas.microsoft.com/office/drawing/2014/main" id="{5D5BC4C8-1D34-494A-A829-778B23218BD1}"/>
                </a:ext>
              </a:extLst>
            </p:cNvPr>
            <p:cNvSpPr/>
            <p:nvPr/>
          </p:nvSpPr>
          <p:spPr>
            <a:xfrm>
              <a:off x="6178183" y="3353744"/>
              <a:ext cx="619435"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968"/>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07C87A05-20AE-4F2A-A319-418C40B3E0DE}"/>
                    </a:ext>
                  </a:extLst>
                </p:cNvPr>
                <p:cNvSpPr txBox="1"/>
                <p:nvPr/>
              </p:nvSpPr>
              <p:spPr>
                <a:xfrm>
                  <a:off x="6337300" y="3429000"/>
                  <a:ext cx="526851" cy="473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𝑓</m:t>
                            </m:r>
                          </m:e>
                          <m:sup>
                            <m:r>
                              <a:rPr lang="en-US" altLang="zh-TW" sz="4617" i="1">
                                <a:latin typeface="Cambria Math" panose="02040503050406030204" pitchFamily="18" charset="0"/>
                              </a:rPr>
                              <m:t>∗</m:t>
                            </m:r>
                          </m:sup>
                        </m:sSup>
                      </m:oMath>
                    </m:oMathPara>
                  </a14:m>
                  <a:endParaRPr lang="zh-TW" altLang="en-US" sz="4617" dirty="0"/>
                </a:p>
              </p:txBody>
            </p:sp>
          </mc:Choice>
          <mc:Fallback xmlns="">
            <p:sp>
              <p:nvSpPr>
                <p:cNvPr id="18" name="文字方塊 17">
                  <a:extLst>
                    <a:ext uri="{FF2B5EF4-FFF2-40B4-BE49-F238E27FC236}">
                      <a16:creationId xmlns:a16="http://schemas.microsoft.com/office/drawing/2014/main" id="{07C87A05-20AE-4F2A-A319-418C40B3E0DE}"/>
                    </a:ext>
                  </a:extLst>
                </p:cNvPr>
                <p:cNvSpPr txBox="1">
                  <a:spLocks noRot="1" noChangeAspect="1" noMove="1" noResize="1" noEditPoints="1" noAdjustHandles="1" noChangeArrowheads="1" noChangeShapeType="1" noTextEdit="1"/>
                </p:cNvSpPr>
                <p:nvPr/>
              </p:nvSpPr>
              <p:spPr>
                <a:xfrm>
                  <a:off x="6337300" y="3429000"/>
                  <a:ext cx="526851" cy="473590"/>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2022C1E-B778-4293-B840-C304D864F41A}"/>
                  </a:ext>
                </a:extLst>
              </p:cNvPr>
              <p:cNvSpPr txBox="1"/>
              <p:nvPr/>
            </p:nvSpPr>
            <p:spPr>
              <a:xfrm>
                <a:off x="15214215" y="9996665"/>
                <a:ext cx="340991" cy="710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617" i="1">
                          <a:latin typeface="Cambria Math" panose="02040503050406030204" pitchFamily="18" charset="0"/>
                        </a:rPr>
                        <m:t>𝑙</m:t>
                      </m:r>
                    </m:oMath>
                  </m:oMathPara>
                </a14:m>
                <a:endParaRPr lang="zh-TW" altLang="en-US" sz="4617" dirty="0"/>
              </a:p>
            </p:txBody>
          </p:sp>
        </mc:Choice>
        <mc:Fallback xmlns="">
          <p:sp>
            <p:nvSpPr>
              <p:cNvPr id="19" name="文字方塊 18">
                <a:extLst>
                  <a:ext uri="{FF2B5EF4-FFF2-40B4-BE49-F238E27FC236}">
                    <a16:creationId xmlns:a16="http://schemas.microsoft.com/office/drawing/2014/main" id="{02022C1E-B778-4293-B840-C304D864F41A}"/>
                  </a:ext>
                </a:extLst>
              </p:cNvPr>
              <p:cNvSpPr txBox="1">
                <a:spLocks noRot="1" noChangeAspect="1" noMove="1" noResize="1" noEditPoints="1" noAdjustHandles="1" noChangeArrowheads="1" noChangeShapeType="1" noTextEdit="1"/>
              </p:cNvSpPr>
              <p:nvPr/>
            </p:nvSpPr>
            <p:spPr>
              <a:xfrm>
                <a:off x="15214215" y="9996665"/>
                <a:ext cx="340991" cy="710516"/>
              </a:xfrm>
              <a:prstGeom prst="rect">
                <a:avLst/>
              </a:prstGeom>
              <a:blipFill>
                <a:blip r:embed="rId7"/>
                <a:stretch>
                  <a:fillRect/>
                </a:stretch>
              </a:blipFill>
            </p:spPr>
            <p:txBody>
              <a:bodyPr/>
              <a:lstStyle/>
              <a:p>
                <a:r>
                  <a:rPr lang="zh-CN" altLang="en-US">
                    <a:noFill/>
                  </a:rPr>
                  <a:t> </a:t>
                </a:r>
              </a:p>
            </p:txBody>
          </p:sp>
        </mc:Fallback>
      </mc:AlternateContent>
      <p:cxnSp>
        <p:nvCxnSpPr>
          <p:cNvPr id="20" name="直線單箭頭接點 19">
            <a:extLst>
              <a:ext uri="{FF2B5EF4-FFF2-40B4-BE49-F238E27FC236}">
                <a16:creationId xmlns:a16="http://schemas.microsoft.com/office/drawing/2014/main" id="{3C0AF3B2-0C60-4082-A52E-73302DD6A4D3}"/>
              </a:ext>
            </a:extLst>
          </p:cNvPr>
          <p:cNvCxnSpPr>
            <a:cxnSpLocks/>
          </p:cNvCxnSpPr>
          <p:nvPr/>
        </p:nvCxnSpPr>
        <p:spPr>
          <a:xfrm>
            <a:off x="15432590" y="5859281"/>
            <a:ext cx="0" cy="552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7D315AB-B72B-42A5-8AA7-6EF6D6A6DC0F}"/>
              </a:ext>
            </a:extLst>
          </p:cNvPr>
          <p:cNvCxnSpPr>
            <a:cxnSpLocks/>
          </p:cNvCxnSpPr>
          <p:nvPr/>
        </p:nvCxnSpPr>
        <p:spPr>
          <a:xfrm>
            <a:off x="15422629" y="7786663"/>
            <a:ext cx="0" cy="552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6F44817-C0DE-4DA8-9DD6-5CAC57018D20}"/>
              </a:ext>
            </a:extLst>
          </p:cNvPr>
          <p:cNvCxnSpPr>
            <a:cxnSpLocks/>
          </p:cNvCxnSpPr>
          <p:nvPr/>
        </p:nvCxnSpPr>
        <p:spPr>
          <a:xfrm>
            <a:off x="15422629" y="9313720"/>
            <a:ext cx="0" cy="552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A91A34C-CA3F-4C63-8892-E464AD4E70BC}"/>
              </a:ext>
            </a:extLst>
          </p:cNvPr>
          <p:cNvCxnSpPr>
            <a:cxnSpLocks/>
          </p:cNvCxnSpPr>
          <p:nvPr/>
        </p:nvCxnSpPr>
        <p:spPr>
          <a:xfrm flipV="1">
            <a:off x="13576421" y="8859271"/>
            <a:ext cx="13321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484FF3D5-E733-4413-84EE-3CE8EF051952}"/>
              </a:ext>
            </a:extLst>
          </p:cNvPr>
          <p:cNvSpPr txBox="1"/>
          <p:nvPr/>
        </p:nvSpPr>
        <p:spPr>
          <a:xfrm>
            <a:off x="12510633" y="4554772"/>
            <a:ext cx="1504242" cy="701410"/>
          </a:xfrm>
          <a:prstGeom prst="rect">
            <a:avLst/>
          </a:prstGeom>
          <a:noFill/>
        </p:spPr>
        <p:txBody>
          <a:bodyPr wrap="square" rtlCol="0">
            <a:spAutoFit/>
          </a:bodyPr>
          <a:lstStyle/>
          <a:p>
            <a:pPr algn="ctr"/>
            <a:r>
              <a:rPr lang="en-US" altLang="zh-TW" sz="3958" i="1" dirty="0"/>
              <a:t>Train</a:t>
            </a:r>
            <a:endParaRPr lang="zh-TW" altLang="en-US" sz="3958" i="1" dirty="0"/>
          </a:p>
        </p:txBody>
      </p:sp>
      <p:sp>
        <p:nvSpPr>
          <p:cNvPr id="25" name="文字方塊 24">
            <a:extLst>
              <a:ext uri="{FF2B5EF4-FFF2-40B4-BE49-F238E27FC236}">
                <a16:creationId xmlns:a16="http://schemas.microsoft.com/office/drawing/2014/main" id="{51DF43C2-FA9A-4540-A7A9-AF2AD1AB11C2}"/>
              </a:ext>
            </a:extLst>
          </p:cNvPr>
          <p:cNvSpPr txBox="1"/>
          <p:nvPr/>
        </p:nvSpPr>
        <p:spPr>
          <a:xfrm>
            <a:off x="11427230" y="7140993"/>
            <a:ext cx="1504242" cy="701410"/>
          </a:xfrm>
          <a:prstGeom prst="rect">
            <a:avLst/>
          </a:prstGeom>
          <a:noFill/>
        </p:spPr>
        <p:txBody>
          <a:bodyPr wrap="square" rtlCol="0">
            <a:spAutoFit/>
          </a:bodyPr>
          <a:lstStyle/>
          <a:p>
            <a:pPr algn="ctr"/>
            <a:r>
              <a:rPr lang="en-US" altLang="zh-TW" sz="3958" i="1" dirty="0"/>
              <a:t>Test</a:t>
            </a:r>
            <a:endParaRPr lang="zh-TW" altLang="en-US" sz="3958" i="1" dirty="0"/>
          </a:p>
        </p:txBody>
      </p:sp>
      <p:grpSp>
        <p:nvGrpSpPr>
          <p:cNvPr id="31" name="群組 30">
            <a:extLst>
              <a:ext uri="{FF2B5EF4-FFF2-40B4-BE49-F238E27FC236}">
                <a16:creationId xmlns:a16="http://schemas.microsoft.com/office/drawing/2014/main" id="{D285B58E-3660-45CC-8108-04A86052E5E3}"/>
              </a:ext>
            </a:extLst>
          </p:cNvPr>
          <p:cNvGrpSpPr/>
          <p:nvPr/>
        </p:nvGrpSpPr>
        <p:grpSpPr>
          <a:xfrm>
            <a:off x="10685112" y="7921276"/>
            <a:ext cx="2870367" cy="1753320"/>
            <a:chOff x="4955889" y="4803469"/>
            <a:chExt cx="1740593" cy="1063215"/>
          </a:xfrm>
        </p:grpSpPr>
        <p:grpSp>
          <p:nvGrpSpPr>
            <p:cNvPr id="11" name="群組 10">
              <a:extLst>
                <a:ext uri="{FF2B5EF4-FFF2-40B4-BE49-F238E27FC236}">
                  <a16:creationId xmlns:a16="http://schemas.microsoft.com/office/drawing/2014/main" id="{162D3CE9-8626-418E-BBE5-51E1E1D1B6F8}"/>
                </a:ext>
              </a:extLst>
            </p:cNvPr>
            <p:cNvGrpSpPr/>
            <p:nvPr/>
          </p:nvGrpSpPr>
          <p:grpSpPr>
            <a:xfrm>
              <a:off x="4955889" y="4803469"/>
              <a:ext cx="1740593" cy="1063215"/>
              <a:chOff x="-1042093" y="5506078"/>
              <a:chExt cx="1740593" cy="1063215"/>
            </a:xfrm>
          </p:grpSpPr>
          <p:sp>
            <p:nvSpPr>
              <p:cNvPr id="12" name="矩形 11">
                <a:extLst>
                  <a:ext uri="{FF2B5EF4-FFF2-40B4-BE49-F238E27FC236}">
                    <a16:creationId xmlns:a16="http://schemas.microsoft.com/office/drawing/2014/main" id="{954DD780-298C-42E0-BF43-2033D0D5E719}"/>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sp>
            <p:nvSpPr>
              <p:cNvPr id="13" name="文字方塊 12">
                <a:extLst>
                  <a:ext uri="{FF2B5EF4-FFF2-40B4-BE49-F238E27FC236}">
                    <a16:creationId xmlns:a16="http://schemas.microsoft.com/office/drawing/2014/main" id="{ACEEE3F1-0225-45C2-A638-D583D1D0B005}"/>
                  </a:ext>
                </a:extLst>
              </p:cNvPr>
              <p:cNvSpPr txBox="1"/>
              <p:nvPr/>
            </p:nvSpPr>
            <p:spPr>
              <a:xfrm>
                <a:off x="-871362" y="6236342"/>
                <a:ext cx="584200" cy="332951"/>
              </a:xfrm>
              <a:prstGeom prst="rect">
                <a:avLst/>
              </a:prstGeom>
              <a:noFill/>
            </p:spPr>
            <p:txBody>
              <a:bodyPr wrap="square" rtlCol="0">
                <a:spAutoFit/>
              </a:bodyPr>
              <a:lstStyle/>
              <a:p>
                <a:pPr algn="ctr"/>
                <a:r>
                  <a:rPr lang="en-US" altLang="zh-TW" sz="2968" dirty="0"/>
                  <a:t>bike</a:t>
                </a:r>
                <a:endParaRPr lang="zh-TW" altLang="en-US" sz="2968" dirty="0"/>
              </a:p>
            </p:txBody>
          </p:sp>
          <p:sp>
            <p:nvSpPr>
              <p:cNvPr id="14" name="文字方塊 13">
                <a:extLst>
                  <a:ext uri="{FF2B5EF4-FFF2-40B4-BE49-F238E27FC236}">
                    <a16:creationId xmlns:a16="http://schemas.microsoft.com/office/drawing/2014/main" id="{BD5F967B-CE8A-401F-91CA-B056FC17983D}"/>
                  </a:ext>
                </a:extLst>
              </p:cNvPr>
              <p:cNvSpPr txBox="1"/>
              <p:nvPr/>
            </p:nvSpPr>
            <p:spPr>
              <a:xfrm>
                <a:off x="-19638" y="6235699"/>
                <a:ext cx="584200" cy="332951"/>
              </a:xfrm>
              <a:prstGeom prst="rect">
                <a:avLst/>
              </a:prstGeom>
              <a:noFill/>
            </p:spPr>
            <p:txBody>
              <a:bodyPr wrap="square" rtlCol="0">
                <a:spAutoFit/>
              </a:bodyPr>
              <a:lstStyle/>
              <a:p>
                <a:pPr algn="ctr"/>
                <a:r>
                  <a:rPr lang="en-US" altLang="zh-TW" sz="2968" dirty="0"/>
                  <a:t>car</a:t>
                </a:r>
                <a:endParaRPr lang="zh-TW" altLang="en-US" sz="2968" dirty="0"/>
              </a:p>
            </p:txBody>
          </p:sp>
        </p:grpSp>
        <p:pic>
          <p:nvPicPr>
            <p:cNvPr id="4100" name="Picture 4" descr="ãbikeãçåçæå°çµæ">
              <a:extLst>
                <a:ext uri="{FF2B5EF4-FFF2-40B4-BE49-F238E27FC236}">
                  <a16:creationId xmlns:a16="http://schemas.microsoft.com/office/drawing/2014/main" id="{485EC9E7-9522-4311-BE47-4B80D4785B3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ãcarãçåçæå°çµæ">
              <a:extLst>
                <a:ext uri="{FF2B5EF4-FFF2-40B4-BE49-F238E27FC236}">
                  <a16:creationId xmlns:a16="http://schemas.microsoft.com/office/drawing/2014/main" id="{EFC53BD2-A43E-4900-B07E-FA69467275A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群組 29">
            <a:extLst>
              <a:ext uri="{FF2B5EF4-FFF2-40B4-BE49-F238E27FC236}">
                <a16:creationId xmlns:a16="http://schemas.microsoft.com/office/drawing/2014/main" id="{ED767AEC-4028-4FEF-84AE-D44EBA0AEEAB}"/>
              </a:ext>
            </a:extLst>
          </p:cNvPr>
          <p:cNvGrpSpPr/>
          <p:nvPr/>
        </p:nvGrpSpPr>
        <p:grpSpPr>
          <a:xfrm>
            <a:off x="13942857" y="4081183"/>
            <a:ext cx="2968145" cy="1778100"/>
            <a:chOff x="6931389" y="2474832"/>
            <a:chExt cx="1799886" cy="1078241"/>
          </a:xfrm>
        </p:grpSpPr>
        <p:sp>
          <p:nvSpPr>
            <p:cNvPr id="8" name="矩形 7">
              <a:extLst>
                <a:ext uri="{FF2B5EF4-FFF2-40B4-BE49-F238E27FC236}">
                  <a16:creationId xmlns:a16="http://schemas.microsoft.com/office/drawing/2014/main" id="{372E0661-F940-4381-8E51-7FA54A9FA9C0}"/>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968" dirty="0"/>
            </a:p>
          </p:txBody>
        </p:sp>
        <p:sp>
          <p:nvSpPr>
            <p:cNvPr id="9" name="文字方塊 8">
              <a:extLst>
                <a:ext uri="{FF2B5EF4-FFF2-40B4-BE49-F238E27FC236}">
                  <a16:creationId xmlns:a16="http://schemas.microsoft.com/office/drawing/2014/main" id="{9041B051-575F-40E7-A974-DA25967A4630}"/>
                </a:ext>
              </a:extLst>
            </p:cNvPr>
            <p:cNvSpPr txBox="1"/>
            <p:nvPr/>
          </p:nvSpPr>
          <p:spPr>
            <a:xfrm>
              <a:off x="7103591" y="3196441"/>
              <a:ext cx="584200" cy="332951"/>
            </a:xfrm>
            <a:prstGeom prst="rect">
              <a:avLst/>
            </a:prstGeom>
            <a:noFill/>
          </p:spPr>
          <p:txBody>
            <a:bodyPr wrap="square" rtlCol="0">
              <a:spAutoFit/>
            </a:bodyPr>
            <a:lstStyle/>
            <a:p>
              <a:pPr algn="ctr"/>
              <a:r>
                <a:rPr lang="en-US" altLang="zh-TW" sz="2968" dirty="0"/>
                <a:t>bike</a:t>
              </a:r>
              <a:endParaRPr lang="zh-TW" altLang="en-US" sz="2968" dirty="0"/>
            </a:p>
          </p:txBody>
        </p:sp>
        <p:sp>
          <p:nvSpPr>
            <p:cNvPr id="10" name="文字方塊 9">
              <a:extLst>
                <a:ext uri="{FF2B5EF4-FFF2-40B4-BE49-F238E27FC236}">
                  <a16:creationId xmlns:a16="http://schemas.microsoft.com/office/drawing/2014/main" id="{D61A8D3E-5C29-426C-BB30-B24AFD0F585C}"/>
                </a:ext>
              </a:extLst>
            </p:cNvPr>
            <p:cNvSpPr txBox="1"/>
            <p:nvPr/>
          </p:nvSpPr>
          <p:spPr>
            <a:xfrm>
              <a:off x="7951491" y="3196441"/>
              <a:ext cx="584200" cy="332951"/>
            </a:xfrm>
            <a:prstGeom prst="rect">
              <a:avLst/>
            </a:prstGeom>
            <a:noFill/>
          </p:spPr>
          <p:txBody>
            <a:bodyPr wrap="square" rtlCol="0">
              <a:spAutoFit/>
            </a:bodyPr>
            <a:lstStyle/>
            <a:p>
              <a:pPr algn="ctr"/>
              <a:r>
                <a:rPr lang="en-US" altLang="zh-TW" sz="2968" dirty="0"/>
                <a:t>car</a:t>
              </a:r>
              <a:endParaRPr lang="zh-TW" altLang="en-US" sz="2968" dirty="0"/>
            </a:p>
          </p:txBody>
        </p:sp>
        <p:pic>
          <p:nvPicPr>
            <p:cNvPr id="4098" name="Picture 2" descr="ãbikeãçåçæå°çµæ">
              <a:extLst>
                <a:ext uri="{FF2B5EF4-FFF2-40B4-BE49-F238E27FC236}">
                  <a16:creationId xmlns:a16="http://schemas.microsoft.com/office/drawing/2014/main" id="{77B2D5AB-E90B-42FA-8A6F-4C5BB64E823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ç¸éåç">
              <a:extLst>
                <a:ext uri="{FF2B5EF4-FFF2-40B4-BE49-F238E27FC236}">
                  <a16:creationId xmlns:a16="http://schemas.microsoft.com/office/drawing/2014/main" id="{CF1142DA-D5FC-4749-A449-4F5023E122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8BCC38DB-33A2-444E-9D2A-6AA36C2FA715}"/>
                  </a:ext>
                </a:extLst>
              </p:cNvPr>
              <p:cNvSpPr txBox="1"/>
              <p:nvPr/>
            </p:nvSpPr>
            <p:spPr>
              <a:xfrm>
                <a:off x="4737258" y="8396400"/>
                <a:ext cx="4943854" cy="925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4617" i="1">
                              <a:latin typeface="Cambria Math" panose="02040503050406030204" pitchFamily="18" charset="0"/>
                            </a:rPr>
                          </m:ctrlPr>
                        </m:sSupPr>
                        <m:e>
                          <m:r>
                            <a:rPr lang="en-US" altLang="zh-TW" sz="4617" i="1">
                              <a:latin typeface="Cambria Math" panose="02040503050406030204" pitchFamily="18" charset="0"/>
                            </a:rPr>
                            <m:t>𝐹</m:t>
                          </m:r>
                        </m:e>
                        <m:sup>
                          <m:r>
                            <a:rPr lang="en-US" altLang="zh-TW" sz="4617" i="1">
                              <a:latin typeface="Cambria Math" panose="02040503050406030204" pitchFamily="18" charset="0"/>
                            </a:rPr>
                            <m:t>∗</m:t>
                          </m:r>
                        </m:sup>
                      </m:sSup>
                      <m:r>
                        <a:rPr lang="en-US" altLang="zh-TW" sz="4617" i="1">
                          <a:latin typeface="Cambria Math" panose="02040503050406030204" pitchFamily="18" charset="0"/>
                        </a:rPr>
                        <m:t>=</m:t>
                      </m:r>
                      <m:r>
                        <a:rPr lang="en-US" altLang="zh-TW" sz="4617" i="1">
                          <a:latin typeface="Cambria Math" panose="02040503050406030204" pitchFamily="18" charset="0"/>
                        </a:rPr>
                        <m:t>𝑎𝑟𝑔</m:t>
                      </m:r>
                      <m:func>
                        <m:funcPr>
                          <m:ctrlPr>
                            <a:rPr lang="en-US" altLang="zh-TW" sz="4617" i="1">
                              <a:latin typeface="Cambria Math" panose="02040503050406030204" pitchFamily="18" charset="0"/>
                            </a:rPr>
                          </m:ctrlPr>
                        </m:funcPr>
                        <m:fName>
                          <m:limLow>
                            <m:limLowPr>
                              <m:ctrlPr>
                                <a:rPr lang="en-US" altLang="zh-TW" sz="4617" i="1">
                                  <a:latin typeface="Cambria Math" panose="02040503050406030204" pitchFamily="18" charset="0"/>
                                </a:rPr>
                              </m:ctrlPr>
                            </m:limLowPr>
                            <m:e>
                              <m:r>
                                <a:rPr lang="en-US" altLang="zh-TW" sz="4617" i="1">
                                  <a:latin typeface="Cambria Math" panose="02040503050406030204" pitchFamily="18" charset="0"/>
                                </a:rPr>
                                <m:t>𝑚𝑖𝑛</m:t>
                              </m:r>
                            </m:e>
                            <m:lim>
                              <m:r>
                                <a:rPr lang="en-US" altLang="zh-TW" sz="4617" i="1">
                                  <a:latin typeface="Cambria Math" panose="02040503050406030204" pitchFamily="18" charset="0"/>
                                </a:rPr>
                                <m:t>𝐹</m:t>
                              </m:r>
                            </m:lim>
                          </m:limLow>
                        </m:fName>
                        <m:e>
                          <m:r>
                            <a:rPr lang="en-US" altLang="zh-TW" sz="4617" i="1">
                              <a:latin typeface="Cambria Math" panose="02040503050406030204" pitchFamily="18" charset="0"/>
                            </a:rPr>
                            <m:t>𝐿</m:t>
                          </m:r>
                          <m:d>
                            <m:dPr>
                              <m:ctrlPr>
                                <a:rPr lang="en-US" altLang="zh-TW" sz="4617" i="1">
                                  <a:latin typeface="Cambria Math" panose="02040503050406030204" pitchFamily="18" charset="0"/>
                                </a:rPr>
                              </m:ctrlPr>
                            </m:dPr>
                            <m:e>
                              <m:r>
                                <a:rPr lang="en-US" altLang="zh-TW" sz="4617" i="1">
                                  <a:latin typeface="Cambria Math" panose="02040503050406030204" pitchFamily="18" charset="0"/>
                                </a:rPr>
                                <m:t>𝐹</m:t>
                              </m:r>
                            </m:e>
                          </m:d>
                        </m:e>
                      </m:func>
                    </m:oMath>
                  </m:oMathPara>
                </a14:m>
                <a:endParaRPr lang="zh-TW" altLang="en-US" sz="4617" dirty="0"/>
              </a:p>
            </p:txBody>
          </p:sp>
        </mc:Choice>
        <mc:Fallback xmlns="">
          <p:sp>
            <p:nvSpPr>
              <p:cNvPr id="34" name="文字方塊 33">
                <a:extLst>
                  <a:ext uri="{FF2B5EF4-FFF2-40B4-BE49-F238E27FC236}">
                    <a16:creationId xmlns:a16="http://schemas.microsoft.com/office/drawing/2014/main" id="{8BCC38DB-33A2-444E-9D2A-6AA36C2FA715}"/>
                  </a:ext>
                </a:extLst>
              </p:cNvPr>
              <p:cNvSpPr txBox="1">
                <a:spLocks noRot="1" noChangeAspect="1" noMove="1" noResize="1" noEditPoints="1" noAdjustHandles="1" noChangeArrowheads="1" noChangeShapeType="1" noTextEdit="1"/>
              </p:cNvSpPr>
              <p:nvPr/>
            </p:nvSpPr>
            <p:spPr>
              <a:xfrm>
                <a:off x="4737258" y="8396400"/>
                <a:ext cx="4943854" cy="925253"/>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4975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9" grpId="0"/>
      <p:bldP spid="24" grpId="0"/>
      <p:bldP spid="25"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7371521" y="36576"/>
            <a:ext cx="5373760" cy="1154162"/>
          </a:xfrm>
        </p:spPr>
        <p:txBody>
          <a:bodyPr/>
          <a:lstStyle/>
          <a:p>
            <a:pPr algn="ctr"/>
            <a:r>
              <a:rPr lang="en-US" altLang="zh-CN" dirty="0"/>
              <a:t>Introduction</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8</a:t>
            </a:fld>
            <a:endParaRPr sz="2300" dirty="0">
              <a:latin typeface="Gill Sans MT"/>
              <a:cs typeface="Gill Sans MT"/>
            </a:endParaRPr>
          </a:p>
        </p:txBody>
      </p:sp>
      <p:pic>
        <p:nvPicPr>
          <p:cNvPr id="1026" name="Picture 2" descr="few-shot-classification">
            <a:extLst>
              <a:ext uri="{FF2B5EF4-FFF2-40B4-BE49-F238E27FC236}">
                <a16:creationId xmlns:a16="http://schemas.microsoft.com/office/drawing/2014/main" id="{078E9458-117A-48E8-B499-04417BA60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 y="1988117"/>
            <a:ext cx="17356381" cy="934015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EEF93E8-6F47-46D5-BCDD-988FD7451AD7}"/>
              </a:ext>
            </a:extLst>
          </p:cNvPr>
          <p:cNvSpPr txBox="1"/>
          <p:nvPr/>
        </p:nvSpPr>
        <p:spPr>
          <a:xfrm>
            <a:off x="818321" y="1479550"/>
            <a:ext cx="13106400" cy="98866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solidFill>
                  <a:srgbClr val="0000FF"/>
                </a:solidFill>
                <a:latin typeface="Gill Sans MT" panose="020B0502020104020203" pitchFamily="34" charset="0"/>
              </a:rPr>
              <a:t>2-way-4-shot</a:t>
            </a:r>
          </a:p>
        </p:txBody>
      </p:sp>
    </p:spTree>
    <p:extLst>
      <p:ext uri="{BB962C8B-B14F-4D97-AF65-F5344CB8AC3E}">
        <p14:creationId xmlns:p14="http://schemas.microsoft.com/office/powerpoint/2010/main" val="2887410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ATTACKING FEW-SHOT CLASSIFIERS</a:t>
            </a:r>
          </a:p>
          <a:p>
            <a:pPr algn="ctr"/>
            <a:r>
              <a:rPr lang="en-US" altLang="zh-CN" sz="5400" dirty="0">
                <a:solidFill>
                  <a:schemeClr val="tx1"/>
                </a:solidFill>
                <a:latin typeface="Gill Sans MT" panose="020B0502020104020203" pitchFamily="34" charset="0"/>
              </a:rPr>
              <a:t>WITH ADVERSARIAL SUPPORT SETS</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9</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4302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40291</TotalTime>
  <Words>3425</Words>
  <Application>Microsoft Office PowerPoint</Application>
  <PresentationFormat>自定义</PresentationFormat>
  <Paragraphs>640</Paragraphs>
  <Slides>69</Slides>
  <Notes>67</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69</vt:i4>
      </vt:variant>
    </vt:vector>
  </HeadingPairs>
  <TitlesOfParts>
    <vt:vector size="83" baseType="lpstr">
      <vt:lpstr>微軟正黑體</vt:lpstr>
      <vt:lpstr>新細明體</vt:lpstr>
      <vt:lpstr>等线</vt:lpstr>
      <vt:lpstr>等线 Light</vt:lpstr>
      <vt:lpstr>宋体</vt:lpstr>
      <vt:lpstr>Arial</vt:lpstr>
      <vt:lpstr>Calibri</vt:lpstr>
      <vt:lpstr>Calibri Light</vt:lpstr>
      <vt:lpstr>Cambria Math</vt:lpstr>
      <vt:lpstr>Gill Sans MT</vt:lpstr>
      <vt:lpstr>Wingdings</vt:lpstr>
      <vt:lpstr>Office Theme</vt:lpstr>
      <vt:lpstr>自定义设计方案</vt:lpstr>
      <vt:lpstr>Office 佈景主題</vt:lpstr>
      <vt:lpstr>PowerPoint 演示文稿</vt:lpstr>
      <vt:lpstr>Introduction</vt:lpstr>
      <vt:lpstr>Meta Learning </vt:lpstr>
      <vt:lpstr>Meta Learning</vt:lpstr>
      <vt:lpstr>Meta Learning</vt:lpstr>
      <vt:lpstr>Meta Learning</vt:lpstr>
      <vt:lpstr>Meta Learning</vt:lpstr>
      <vt:lpstr>Introduction</vt:lpstr>
      <vt:lpstr>PowerPoint 演示文稿</vt:lpstr>
      <vt:lpstr>Introduction </vt:lpstr>
      <vt:lpstr>PowerPoint 演示文稿</vt:lpstr>
      <vt:lpstr>PowerPoint 演示文稿</vt:lpstr>
      <vt:lpstr>Support Attack </vt:lpstr>
      <vt:lpstr>PowerPoint 演示文稿</vt:lpstr>
      <vt:lpstr>PowerPoint 演示文稿</vt:lpstr>
      <vt:lpstr>PowerPoint 演示文稿</vt:lpstr>
      <vt:lpstr>Experiment </vt:lpstr>
      <vt:lpstr>Experiment </vt:lpstr>
      <vt:lpstr>Small scale Result </vt:lpstr>
      <vt:lpstr>Large scale Result </vt:lpstr>
      <vt:lpstr>PowerPoint 演示文稿</vt:lpstr>
      <vt:lpstr>PowerPoint 演示文稿</vt:lpstr>
      <vt:lpstr>MAML</vt:lpstr>
      <vt:lpstr>MAML  </vt:lpstr>
      <vt:lpstr>Algorithm </vt:lpstr>
      <vt:lpstr>PowerPoint 演示文稿</vt:lpstr>
      <vt:lpstr>Algorithm </vt:lpstr>
      <vt:lpstr>Baseline  </vt:lpstr>
      <vt:lpstr>RESULT</vt:lpstr>
      <vt:lpstr>RESULT</vt:lpstr>
      <vt:lpstr>RESULT</vt:lpstr>
      <vt:lpstr>PowerPoint 演示文稿</vt:lpstr>
      <vt:lpstr>Motivation </vt:lpstr>
      <vt:lpstr>Motivation </vt:lpstr>
      <vt:lpstr>Motivation </vt:lpstr>
      <vt:lpstr>Meta learning introduction</vt:lpstr>
      <vt:lpstr>Our algorithm </vt:lpstr>
      <vt:lpstr>Result  </vt:lpstr>
      <vt:lpstr>Result  </vt:lpstr>
      <vt:lpstr>Why attack only query data?  </vt:lpstr>
      <vt:lpstr>Robustness-accuracy trade-off</vt:lpstr>
      <vt:lpstr>Robustness alternatives</vt:lpstr>
      <vt:lpstr>PowerPoint 演示文稿</vt:lpstr>
      <vt:lpstr>Motivation  </vt:lpstr>
      <vt:lpstr>Contribution </vt:lpstr>
      <vt:lpstr>Baseline and Baseline++</vt:lpstr>
      <vt:lpstr>Meta-learning Algorithms</vt:lpstr>
      <vt:lpstr>Result</vt:lpstr>
      <vt:lpstr>Result</vt:lpstr>
      <vt:lpstr>网络深度的影响</vt:lpstr>
      <vt:lpstr>领域迁移的影响</vt:lpstr>
      <vt:lpstr>FURTHER ADAPTATION</vt:lpstr>
      <vt:lpstr>FURTHER ADAPTATION</vt:lpstr>
      <vt:lpstr>Conclusion </vt:lpstr>
      <vt:lpstr>PowerPoint 演示文稿</vt:lpstr>
      <vt:lpstr>LRP </vt:lpstr>
      <vt:lpstr>LRP </vt:lpstr>
      <vt:lpstr>OVERVIEW </vt:lpstr>
      <vt:lpstr>PowerPoint 演示文稿</vt:lpstr>
      <vt:lpstr>Motivation </vt:lpstr>
      <vt:lpstr>Motivation </vt:lpstr>
      <vt:lpstr>Motivation </vt:lpstr>
      <vt:lpstr>Problem Formulations </vt:lpstr>
      <vt:lpstr>Structural Causal Model</vt:lpstr>
      <vt:lpstr>Structural Causal Model</vt:lpstr>
      <vt:lpstr>因果关系</vt:lpstr>
      <vt:lpstr>Structural Causal Model</vt:lpstr>
      <vt:lpstr>Structural Causal Model</vt:lpstr>
      <vt:lpstr>Structural Causal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paper分享</dc:title>
  <dc:creator>苏玛丽</dc:creator>
  <cp:lastModifiedBy>DELL</cp:lastModifiedBy>
  <cp:revision>417</cp:revision>
  <dcterms:created xsi:type="dcterms:W3CDTF">2020-11-01T09:26:42Z</dcterms:created>
  <dcterms:modified xsi:type="dcterms:W3CDTF">2021-05-27T02:32:26Z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2020-09-25T00:00:00Z</vt:filetime>
  </property>
  <property fmtid="{D5CDD505-2E9C-101B-9397-08002B2CF9AE}" pid="3" name="Creator">
    <vt:lpwstr>Keynote 讲演</vt:lpwstr>
  </property>
  <property fmtid="{D5CDD505-2E9C-101B-9397-08002B2CF9AE}" pid="4" name="LastSaved">
    <vt:filetime>2020-11-01T00:00:00Z</vt:filetime>
  </property>
</Properties>
</file>